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3" r:id="rId2"/>
    <p:sldId id="280" r:id="rId3"/>
    <p:sldId id="277" r:id="rId4"/>
    <p:sldId id="274" r:id="rId5"/>
    <p:sldId id="276" r:id="rId6"/>
    <p:sldId id="257" r:id="rId7"/>
    <p:sldId id="265" r:id="rId8"/>
    <p:sldId id="275" r:id="rId9"/>
    <p:sldId id="260" r:id="rId10"/>
    <p:sldId id="266"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B3A"/>
    <a:srgbClr val="065AAD"/>
    <a:srgbClr val="9964AC"/>
    <a:srgbClr val="156082"/>
    <a:srgbClr val="000000"/>
    <a:srgbClr val="609CFF"/>
    <a:srgbClr val="F6C6AD"/>
    <a:srgbClr val="E3B8A0"/>
    <a:srgbClr val="F6C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5"/>
    <p:restoredTop sz="88521"/>
  </p:normalViewPr>
  <p:slideViewPr>
    <p:cSldViewPr snapToGrid="0">
      <p:cViewPr>
        <p:scale>
          <a:sx n="104" d="100"/>
          <a:sy n="104" d="100"/>
        </p:scale>
        <p:origin x="9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7B9EF-86A6-E845-8589-105786FE739D}" type="datetimeFigureOut">
              <a:rPr lang="en-GB" smtClean="0"/>
              <a:t>24/02/2025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A2EA1-A02B-734D-984F-3E9028017EA1}" type="slidenum">
              <a:rPr lang="en-GB" smtClean="0"/>
              <a:t>‹#›</a:t>
            </a:fld>
            <a:endParaRPr lang="en-GB"/>
          </a:p>
        </p:txBody>
      </p:sp>
    </p:spTree>
    <p:extLst>
      <p:ext uri="{BB962C8B-B14F-4D97-AF65-F5344CB8AC3E}">
        <p14:creationId xmlns:p14="http://schemas.microsoft.com/office/powerpoint/2010/main" val="399137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now I’m going from small-scale, local evolution of EIV to historical IAV host shifts. </a:t>
            </a:r>
          </a:p>
        </p:txBody>
      </p:sp>
      <p:sp>
        <p:nvSpPr>
          <p:cNvPr id="4" name="Slide Number Placeholder 3"/>
          <p:cNvSpPr>
            <a:spLocks noGrp="1"/>
          </p:cNvSpPr>
          <p:nvPr>
            <p:ph type="sldNum" sz="quarter" idx="5"/>
          </p:nvPr>
        </p:nvSpPr>
        <p:spPr/>
        <p:txBody>
          <a:bodyPr/>
          <a:lstStyle/>
          <a:p>
            <a:fld id="{04FA2EA1-A02B-734D-984F-3E9028017EA1}" type="slidenum">
              <a:rPr lang="en-GB" smtClean="0"/>
              <a:t>2</a:t>
            </a:fld>
            <a:endParaRPr lang="en-GB"/>
          </a:p>
        </p:txBody>
      </p:sp>
    </p:spTree>
    <p:extLst>
      <p:ext uri="{BB962C8B-B14F-4D97-AF65-F5344CB8AC3E}">
        <p14:creationId xmlns:p14="http://schemas.microsoft.com/office/powerpoint/2010/main" val="146157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they really are two sides of the same coin, or if one can present patterns in the data that the other is blind to. </a:t>
            </a:r>
          </a:p>
        </p:txBody>
      </p:sp>
      <p:sp>
        <p:nvSpPr>
          <p:cNvPr id="4" name="Slide Number Placeholder 3"/>
          <p:cNvSpPr>
            <a:spLocks noGrp="1"/>
          </p:cNvSpPr>
          <p:nvPr>
            <p:ph type="sldNum" sz="quarter" idx="5"/>
          </p:nvPr>
        </p:nvSpPr>
        <p:spPr/>
        <p:txBody>
          <a:bodyPr/>
          <a:lstStyle/>
          <a:p>
            <a:fld id="{04FA2EA1-A02B-734D-984F-3E9028017EA1}" type="slidenum">
              <a:rPr lang="en-GB" smtClean="0"/>
              <a:t>3</a:t>
            </a:fld>
            <a:endParaRPr lang="en-GB"/>
          </a:p>
        </p:txBody>
      </p:sp>
    </p:spTree>
    <p:extLst>
      <p:ext uri="{BB962C8B-B14F-4D97-AF65-F5344CB8AC3E}">
        <p14:creationId xmlns:p14="http://schemas.microsoft.com/office/powerpoint/2010/main" val="128098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4</a:t>
            </a:fld>
            <a:endParaRPr lang="en-GB"/>
          </a:p>
        </p:txBody>
      </p:sp>
    </p:spTree>
    <p:extLst>
      <p:ext uri="{BB962C8B-B14F-4D97-AF65-F5344CB8AC3E}">
        <p14:creationId xmlns:p14="http://schemas.microsoft.com/office/powerpoint/2010/main" val="212939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which data did we use? We pulled all instances of flu genomes from NCBI when the host of origin was known and there were sequences for all 8 IAV genomic segments. Next, as the focus is on historical host shifts, we wanted only to keep samples that have naturally circulated in hosts from at least a year – no spillovers or recent jumps. This is just because the type of protein features tend to evolve slowly and take some time to adapt to a new host. Then, to train the models, we highlighted the IAV subtypes that appeared most frequently – subtypes which had more than 25 samples. The exception to this was two bat-specific subtypes, which had only 5 samples between them, but we needed some bat sequences to be included so the model had something to train on &amp; recognise. </a:t>
            </a:r>
          </a:p>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6</a:t>
            </a:fld>
            <a:endParaRPr lang="en-GB"/>
          </a:p>
        </p:txBody>
      </p:sp>
    </p:spTree>
    <p:extLst>
      <p:ext uri="{BB962C8B-B14F-4D97-AF65-F5344CB8AC3E}">
        <p14:creationId xmlns:p14="http://schemas.microsoft.com/office/powerpoint/2010/main" val="397325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therefore start with ~35,000 sequences, but many of these were similar enough to provide little novel information to the model so our first step was to cut down on the number of sequences we’d use. A clustering algorithm (within the MMSeq2 program) ran over these 35,000 samples and retained only those which had 95% or lower sequence identity in order to capture the widest range of diverse proteins. Then pulled features of these proteins using an array of compositional and structural </a:t>
            </a:r>
          </a:p>
        </p:txBody>
      </p:sp>
      <p:sp>
        <p:nvSpPr>
          <p:cNvPr id="4" name="Slide Number Placeholder 3"/>
          <p:cNvSpPr>
            <a:spLocks noGrp="1"/>
          </p:cNvSpPr>
          <p:nvPr>
            <p:ph type="sldNum" sz="quarter" idx="5"/>
          </p:nvPr>
        </p:nvSpPr>
        <p:spPr/>
        <p:txBody>
          <a:bodyPr/>
          <a:lstStyle/>
          <a:p>
            <a:fld id="{04FA2EA1-A02B-734D-984F-3E9028017EA1}" type="slidenum">
              <a:rPr lang="en-GB" smtClean="0"/>
              <a:t>7</a:t>
            </a:fld>
            <a:endParaRPr lang="en-GB"/>
          </a:p>
        </p:txBody>
      </p:sp>
    </p:spTree>
    <p:extLst>
      <p:ext uri="{BB962C8B-B14F-4D97-AF65-F5344CB8AC3E}">
        <p14:creationId xmlns:p14="http://schemas.microsoft.com/office/powerpoint/2010/main" val="11666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FA2EA1-A02B-734D-984F-3E9028017EA1}" type="slidenum">
              <a:rPr lang="en-GB" smtClean="0"/>
              <a:t>8</a:t>
            </a:fld>
            <a:endParaRPr lang="en-GB"/>
          </a:p>
        </p:txBody>
      </p:sp>
    </p:spTree>
    <p:extLst>
      <p:ext uri="{BB962C8B-B14F-4D97-AF65-F5344CB8AC3E}">
        <p14:creationId xmlns:p14="http://schemas.microsoft.com/office/powerpoint/2010/main" val="238568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FBC-DC01-8F68-A6DE-DACA8A5302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2DC4095B-9EEE-32EB-6151-C58D1776D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2491A0B-F555-96CA-E3B0-DFF45735223F}"/>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87B85DB5-7C56-FD92-F6D0-079BE285F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62BE3A-2C6B-9DAE-E4E2-8919EFE292C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92009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70E7-F6A6-CF60-D584-D3303FED40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528271-1723-DFD5-6384-8533D9EB0B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9DFCEF5-2570-C9B5-9F03-DA2F2EF98540}"/>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2C18DAB2-3021-C87D-567E-F3E1CF6721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82129D-2DA8-3C7A-F6EB-3840F59A0A0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37523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ADDABA-F6A1-F1CF-B8B2-09953824738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61E53F0-475F-4DBE-DC9C-074C6CFEFAA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380AB5-467D-7DE9-86BA-02C2D8872F74}"/>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7C792F51-C6C7-8A61-FD9C-3FB12AFF7A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817313-D4DB-4668-AFF7-B0869ACF68AA}"/>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36011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6A02-7654-56FF-9D18-B3C8D285DC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9158DEB-D392-F066-4B3C-CE191A3759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3D90A3D-D7C8-055E-919D-94C344ABBE93}"/>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BFBE2622-5753-9019-F0AD-7337BB370F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E2426E-54A9-6C89-17B9-8ECE927329A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28687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113F-55CD-9F33-C047-9F9A700065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20E5D-A2F6-D51A-3004-F365A5E67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E5D55CF-2117-979F-8378-243F5442D572}"/>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7CAC124A-2183-9A05-C1FB-2EE1D628C5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22560-DAD3-9698-7B3A-31059C7B3184}"/>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02986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EB15-EE2D-BC1C-F3C2-04194B843D8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05A8419-583F-54D2-71CD-B3891D5B85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AEA572-A556-EFD5-C582-906FEE8CDEB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CD15F02-9734-8EFA-451D-36DC1AC5CC63}"/>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6" name="Footer Placeholder 5">
            <a:extLst>
              <a:ext uri="{FF2B5EF4-FFF2-40B4-BE49-F238E27FC236}">
                <a16:creationId xmlns:a16="http://schemas.microsoft.com/office/drawing/2014/main" id="{363F210A-043B-7FBB-5317-0666A089D8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49D808-EFF9-BE10-8E09-961F7A35A869}"/>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39073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6D38-90BF-0992-8CBF-C42DE5CEB0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943906-3BA0-E701-A510-829D7958D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4C33D3-71EA-3984-8AAE-A70A520D88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1FC00A-521F-50EB-E8E3-A2CA18A7E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536E0A-F163-45C4-F16C-AEE3A3459AB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7B00241-487E-1414-8306-99A49156EDAB}"/>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8" name="Footer Placeholder 7">
            <a:extLst>
              <a:ext uri="{FF2B5EF4-FFF2-40B4-BE49-F238E27FC236}">
                <a16:creationId xmlns:a16="http://schemas.microsoft.com/office/drawing/2014/main" id="{215A06F2-F461-1841-BA13-1BD7A24C7F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0A30396-F92C-C088-8FC2-D0CEC34F64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346648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FEF0-159F-8F21-3BAC-94BB4B861A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4DBAC3-A9C8-4B1C-5959-A128CF2515FE}"/>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4" name="Footer Placeholder 3">
            <a:extLst>
              <a:ext uri="{FF2B5EF4-FFF2-40B4-BE49-F238E27FC236}">
                <a16:creationId xmlns:a16="http://schemas.microsoft.com/office/drawing/2014/main" id="{7B23C47C-79CB-3E98-D358-FDDB87D89F3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C7CF100-E504-573B-1F5E-0D9EE6BD4E3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4603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7CAF7-1CE9-8F7B-9C3E-852214F1ACAF}"/>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3" name="Footer Placeholder 2">
            <a:extLst>
              <a:ext uri="{FF2B5EF4-FFF2-40B4-BE49-F238E27FC236}">
                <a16:creationId xmlns:a16="http://schemas.microsoft.com/office/drawing/2014/main" id="{CDF4D814-B03D-BA89-3BF4-1028D60B33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D7063F-E887-0BEB-25C9-8EDB126DEF9D}"/>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74767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7260-F74B-A622-A7EA-5BE33F5DC7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E554294-60BC-21A5-DD89-37A7BDF24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7E29C9-8422-CB72-529E-1D72BCC5E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178B72-1F03-BF01-47C2-3461F6DDDFD7}"/>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6" name="Footer Placeholder 5">
            <a:extLst>
              <a:ext uri="{FF2B5EF4-FFF2-40B4-BE49-F238E27FC236}">
                <a16:creationId xmlns:a16="http://schemas.microsoft.com/office/drawing/2014/main" id="{66B14744-95A9-AAF3-A714-200CCD0D24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D6626C-0B9E-BA7C-D534-9A8419BE458E}"/>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16908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469-3BA1-1296-6A6C-23E9E4426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82C2722E-E093-A070-5A44-151DF2DD1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831B54-AB67-CA20-FDC9-A99FDDAA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72AB67A-9F29-98C3-5ABF-5483B0470CE1}"/>
              </a:ext>
            </a:extLst>
          </p:cNvPr>
          <p:cNvSpPr>
            <a:spLocks noGrp="1"/>
          </p:cNvSpPr>
          <p:nvPr>
            <p:ph type="dt" sz="half" idx="10"/>
          </p:nvPr>
        </p:nvSpPr>
        <p:spPr/>
        <p:txBody>
          <a:bodyPr/>
          <a:lstStyle/>
          <a:p>
            <a:fld id="{92E847CD-19EA-EC45-B658-D37358E0F034}" type="datetimeFigureOut">
              <a:rPr lang="en-GB" smtClean="0"/>
              <a:t>24/02/2025</a:t>
            </a:fld>
            <a:endParaRPr lang="en-GB"/>
          </a:p>
        </p:txBody>
      </p:sp>
      <p:sp>
        <p:nvSpPr>
          <p:cNvPr id="6" name="Footer Placeholder 5">
            <a:extLst>
              <a:ext uri="{FF2B5EF4-FFF2-40B4-BE49-F238E27FC236}">
                <a16:creationId xmlns:a16="http://schemas.microsoft.com/office/drawing/2014/main" id="{80BD5ADC-58E0-7FAD-CF58-7756EF4BD1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14177-6F0A-FBC1-9FD3-7A69642532B0}"/>
              </a:ext>
            </a:extLst>
          </p:cNvPr>
          <p:cNvSpPr>
            <a:spLocks noGrp="1"/>
          </p:cNvSpPr>
          <p:nvPr>
            <p:ph type="sldNum" sz="quarter" idx="12"/>
          </p:nvPr>
        </p:nvSpPr>
        <p:spPr/>
        <p:txBody>
          <a:bodyPr/>
          <a:lstStyle/>
          <a:p>
            <a:fld id="{7C02076F-9950-BF4B-A63C-8981A65BFB28}" type="slidenum">
              <a:rPr lang="en-GB" smtClean="0"/>
              <a:t>‹#›</a:t>
            </a:fld>
            <a:endParaRPr lang="en-GB"/>
          </a:p>
        </p:txBody>
      </p:sp>
    </p:spTree>
    <p:extLst>
      <p:ext uri="{BB962C8B-B14F-4D97-AF65-F5344CB8AC3E}">
        <p14:creationId xmlns:p14="http://schemas.microsoft.com/office/powerpoint/2010/main" val="24345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A93423-4DB8-8060-E51A-87E0A6F31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CB222AE-2EAB-68D2-34DE-44ED610B4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61E3F72-1C2B-7366-B409-A4678BC3A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E847CD-19EA-EC45-B658-D37358E0F034}" type="datetimeFigureOut">
              <a:rPr lang="en-GB" smtClean="0"/>
              <a:t>24/02/2025</a:t>
            </a:fld>
            <a:endParaRPr lang="en-GB"/>
          </a:p>
        </p:txBody>
      </p:sp>
      <p:sp>
        <p:nvSpPr>
          <p:cNvPr id="5" name="Footer Placeholder 4">
            <a:extLst>
              <a:ext uri="{FF2B5EF4-FFF2-40B4-BE49-F238E27FC236}">
                <a16:creationId xmlns:a16="http://schemas.microsoft.com/office/drawing/2014/main" id="{BF5631ED-936A-AB35-DAD0-939A18A65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090EC3-5324-D2F2-3759-31B7DB531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02076F-9950-BF4B-A63C-8981A65BFB28}" type="slidenum">
              <a:rPr lang="en-GB" smtClean="0"/>
              <a:t>‹#›</a:t>
            </a:fld>
            <a:endParaRPr lang="en-GB"/>
          </a:p>
        </p:txBody>
      </p:sp>
    </p:spTree>
    <p:extLst>
      <p:ext uri="{BB962C8B-B14F-4D97-AF65-F5344CB8AC3E}">
        <p14:creationId xmlns:p14="http://schemas.microsoft.com/office/powerpoint/2010/main" val="356357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F11B-66C8-66EE-6FB0-BC56DAA16BE1}"/>
              </a:ext>
            </a:extLst>
          </p:cNvPr>
          <p:cNvSpPr>
            <a:spLocks noGrp="1"/>
          </p:cNvSpPr>
          <p:nvPr>
            <p:ph type="ctrTitle"/>
          </p:nvPr>
        </p:nvSpPr>
        <p:spPr>
          <a:xfrm>
            <a:off x="84083" y="1122363"/>
            <a:ext cx="12107917" cy="2387600"/>
          </a:xfrm>
        </p:spPr>
        <p:txBody>
          <a:bodyPr>
            <a:normAutofit/>
          </a:bodyPr>
          <a:lstStyle/>
          <a:p>
            <a:r>
              <a:rPr lang="en-GB" sz="5400" b="1" i="0" strike="noStrike" dirty="0">
                <a:solidFill>
                  <a:srgbClr val="000000"/>
                </a:solidFill>
                <a:effectLst/>
                <a:latin typeface="Calibri" panose="020F0502020204030204" pitchFamily="34" charset="0"/>
              </a:rPr>
              <a:t> Machine Learning Meets Phylodynamics</a:t>
            </a:r>
            <a:endParaRPr lang="en-GB" sz="5400" dirty="0"/>
          </a:p>
        </p:txBody>
      </p:sp>
      <p:sp>
        <p:nvSpPr>
          <p:cNvPr id="3" name="Subtitle 2">
            <a:extLst>
              <a:ext uri="{FF2B5EF4-FFF2-40B4-BE49-F238E27FC236}">
                <a16:creationId xmlns:a16="http://schemas.microsoft.com/office/drawing/2014/main" id="{4E5BE9B7-C101-7D8E-60FA-9511715D4D6F}"/>
              </a:ext>
            </a:extLst>
          </p:cNvPr>
          <p:cNvSpPr>
            <a:spLocks noGrp="1"/>
          </p:cNvSpPr>
          <p:nvPr>
            <p:ph type="subTitle" idx="1"/>
          </p:nvPr>
        </p:nvSpPr>
        <p:spPr>
          <a:xfrm>
            <a:off x="0" y="3602038"/>
            <a:ext cx="12192000" cy="1655762"/>
          </a:xfrm>
        </p:spPr>
        <p:txBody>
          <a:bodyPr>
            <a:normAutofit/>
          </a:bodyPr>
          <a:lstStyle/>
          <a:p>
            <a:r>
              <a:rPr lang="en-GB" sz="4000" b="1" u="none" strike="noStrike" dirty="0">
                <a:solidFill>
                  <a:srgbClr val="000000"/>
                </a:solidFill>
                <a:effectLst/>
                <a:latin typeface="Calibri" panose="020F0502020204030204" pitchFamily="34" charset="0"/>
              </a:rPr>
              <a:t>A modern approach for historical host shifts</a:t>
            </a:r>
            <a:endParaRPr lang="en-GB" sz="4000" dirty="0"/>
          </a:p>
        </p:txBody>
      </p:sp>
    </p:spTree>
    <p:extLst>
      <p:ext uri="{BB962C8B-B14F-4D97-AF65-F5344CB8AC3E}">
        <p14:creationId xmlns:p14="http://schemas.microsoft.com/office/powerpoint/2010/main" val="377153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A471-00D8-7DB4-4843-320E394B3342}"/>
              </a:ext>
            </a:extLst>
          </p:cNvPr>
          <p:cNvSpPr>
            <a:spLocks noGrp="1"/>
          </p:cNvSpPr>
          <p:nvPr>
            <p:ph type="title"/>
          </p:nvPr>
        </p:nvSpPr>
        <p:spPr/>
        <p:txBody>
          <a:bodyPr/>
          <a:lstStyle/>
          <a:p>
            <a:r>
              <a:rPr lang="en-GB" dirty="0"/>
              <a:t>Phylogenetics</a:t>
            </a:r>
          </a:p>
        </p:txBody>
      </p:sp>
      <p:sp>
        <p:nvSpPr>
          <p:cNvPr id="3" name="Content Placeholder 2">
            <a:extLst>
              <a:ext uri="{FF2B5EF4-FFF2-40B4-BE49-F238E27FC236}">
                <a16:creationId xmlns:a16="http://schemas.microsoft.com/office/drawing/2014/main" id="{B8E7C1F7-680D-4733-4F2D-2CA63E3C1E19}"/>
              </a:ext>
            </a:extLst>
          </p:cNvPr>
          <p:cNvSpPr>
            <a:spLocks noGrp="1"/>
          </p:cNvSpPr>
          <p:nvPr>
            <p:ph idx="1"/>
          </p:nvPr>
        </p:nvSpPr>
        <p:spPr>
          <a:xfrm>
            <a:off x="838200" y="1825625"/>
            <a:ext cx="11059886" cy="4351338"/>
          </a:xfrm>
        </p:spPr>
        <p:txBody>
          <a:bodyPr/>
          <a:lstStyle/>
          <a:p>
            <a:r>
              <a:rPr lang="en-GB" dirty="0"/>
              <a:t>How neatly do protein physio-chemical properties map onto trees?</a:t>
            </a:r>
          </a:p>
          <a:p>
            <a:endParaRPr lang="en-GB" dirty="0"/>
          </a:p>
          <a:p>
            <a:r>
              <a:rPr lang="en-GB" dirty="0"/>
              <a:t>8 trees, one for each genomic segment</a:t>
            </a:r>
          </a:p>
          <a:p>
            <a:r>
              <a:rPr lang="en-GB" dirty="0"/>
              <a:t>BEAST tree estimation allows for ancestral inference of:</a:t>
            </a:r>
          </a:p>
          <a:p>
            <a:pPr lvl="1"/>
            <a:r>
              <a:rPr lang="en-GB" dirty="0"/>
              <a:t>Discrete traits (e.g. host of origin)</a:t>
            </a:r>
          </a:p>
          <a:p>
            <a:pPr lvl="1"/>
            <a:r>
              <a:rPr lang="en-GB" dirty="0"/>
              <a:t>Continuous traits (e.g. protein properties)</a:t>
            </a:r>
          </a:p>
          <a:p>
            <a:r>
              <a:rPr lang="en-GB" dirty="0"/>
              <a:t>Do the patterns match predictions from the ML models? </a:t>
            </a:r>
          </a:p>
        </p:txBody>
      </p:sp>
    </p:spTree>
    <p:extLst>
      <p:ext uri="{BB962C8B-B14F-4D97-AF65-F5344CB8AC3E}">
        <p14:creationId xmlns:p14="http://schemas.microsoft.com/office/powerpoint/2010/main" val="101963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A57DE-FC8F-12EE-B893-236B98C37C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A138A8-3C77-F307-7FC1-66B3A7DF5DB3}"/>
              </a:ext>
            </a:extLst>
          </p:cNvPr>
          <p:cNvPicPr>
            <a:picLocks noChangeAspect="1"/>
          </p:cNvPicPr>
          <p:nvPr/>
        </p:nvPicPr>
        <p:blipFill rotWithShape="1">
          <a:blip r:embed="rId2"/>
          <a:srcRect l="1" r="59985" b="78540"/>
          <a:stretch/>
        </p:blipFill>
        <p:spPr>
          <a:xfrm>
            <a:off x="3235688" y="5833054"/>
            <a:ext cx="1583578" cy="1002643"/>
          </a:xfrm>
          <a:prstGeom prst="rect">
            <a:avLst/>
          </a:prstGeom>
          <a:ln>
            <a:solidFill>
              <a:schemeClr val="tx1"/>
            </a:solidFill>
          </a:ln>
        </p:spPr>
      </p:pic>
      <p:grpSp>
        <p:nvGrpSpPr>
          <p:cNvPr id="10" name="Group 9">
            <a:extLst>
              <a:ext uri="{FF2B5EF4-FFF2-40B4-BE49-F238E27FC236}">
                <a16:creationId xmlns:a16="http://schemas.microsoft.com/office/drawing/2014/main" id="{E8C1DC1D-41FA-66DC-5407-E1CD6BAC3D46}"/>
              </a:ext>
            </a:extLst>
          </p:cNvPr>
          <p:cNvGrpSpPr/>
          <p:nvPr/>
        </p:nvGrpSpPr>
        <p:grpSpPr>
          <a:xfrm>
            <a:off x="-132720" y="4653377"/>
            <a:ext cx="2103036" cy="2128751"/>
            <a:chOff x="1114099" y="2752106"/>
            <a:chExt cx="2710490" cy="2743633"/>
          </a:xfrm>
        </p:grpSpPr>
        <p:pic>
          <p:nvPicPr>
            <p:cNvPr id="6" name="Picture 2">
              <a:extLst>
                <a:ext uri="{FF2B5EF4-FFF2-40B4-BE49-F238E27FC236}">
                  <a16:creationId xmlns:a16="http://schemas.microsoft.com/office/drawing/2014/main" id="{28856EC4-FAE1-7A0E-7357-2FD6B2848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49" y="3387369"/>
              <a:ext cx="2067824" cy="2108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2F5A9A-2176-13C1-B59A-F58AD50977C2}"/>
                </a:ext>
              </a:extLst>
            </p:cNvPr>
            <p:cNvSpPr txBox="1"/>
            <p:nvPr/>
          </p:nvSpPr>
          <p:spPr>
            <a:xfrm>
              <a:off x="1114099" y="2752106"/>
              <a:ext cx="2710490" cy="753685"/>
            </a:xfrm>
            <a:prstGeom prst="rect">
              <a:avLst/>
            </a:prstGeom>
            <a:noFill/>
          </p:spPr>
          <p:txBody>
            <a:bodyPr wrap="square" rtlCol="0">
              <a:spAutoFit/>
            </a:bodyPr>
            <a:lstStyle/>
            <a:p>
              <a:pPr algn="ctr"/>
              <a:r>
                <a:rPr lang="en-GB" sz="3200" dirty="0"/>
                <a:t>LinkedIn</a:t>
              </a:r>
            </a:p>
          </p:txBody>
        </p:sp>
      </p:grpSp>
      <p:pic>
        <p:nvPicPr>
          <p:cNvPr id="9" name="Picture 7">
            <a:extLst>
              <a:ext uri="{FF2B5EF4-FFF2-40B4-BE49-F238E27FC236}">
                <a16:creationId xmlns:a16="http://schemas.microsoft.com/office/drawing/2014/main" id="{D5938532-CE01-E070-CA39-A12BB6FD5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924" y="6047025"/>
            <a:ext cx="7308606" cy="788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69106B8-BC12-51EA-83FA-E1E2C944ECEF}"/>
              </a:ext>
            </a:extLst>
          </p:cNvPr>
          <p:cNvPicPr>
            <a:picLocks noChangeAspect="1"/>
          </p:cNvPicPr>
          <p:nvPr/>
        </p:nvPicPr>
        <p:blipFill rotWithShape="1">
          <a:blip r:embed="rId5"/>
          <a:srcRect l="13545" t="16902" r="14836" b="15869"/>
          <a:stretch/>
        </p:blipFill>
        <p:spPr>
          <a:xfrm>
            <a:off x="1872342" y="5654544"/>
            <a:ext cx="1363345" cy="1181153"/>
          </a:xfrm>
          <a:prstGeom prst="rect">
            <a:avLst/>
          </a:prstGeom>
        </p:spPr>
      </p:pic>
      <p:grpSp>
        <p:nvGrpSpPr>
          <p:cNvPr id="33" name="Group 32">
            <a:extLst>
              <a:ext uri="{FF2B5EF4-FFF2-40B4-BE49-F238E27FC236}">
                <a16:creationId xmlns:a16="http://schemas.microsoft.com/office/drawing/2014/main" id="{FF9094CA-671B-D556-BF9C-550B4A8373BF}"/>
              </a:ext>
            </a:extLst>
          </p:cNvPr>
          <p:cNvGrpSpPr/>
          <p:nvPr/>
        </p:nvGrpSpPr>
        <p:grpSpPr>
          <a:xfrm>
            <a:off x="-13381" y="1617769"/>
            <a:ext cx="5064060" cy="2818910"/>
            <a:chOff x="-13381" y="1418076"/>
            <a:chExt cx="5064060" cy="2818910"/>
          </a:xfrm>
        </p:grpSpPr>
        <p:grpSp>
          <p:nvGrpSpPr>
            <p:cNvPr id="3" name="Group 2">
              <a:extLst>
                <a:ext uri="{FF2B5EF4-FFF2-40B4-BE49-F238E27FC236}">
                  <a16:creationId xmlns:a16="http://schemas.microsoft.com/office/drawing/2014/main" id="{59B542F5-3A32-733C-5B98-31D624E08615}"/>
                </a:ext>
              </a:extLst>
            </p:cNvPr>
            <p:cNvGrpSpPr/>
            <p:nvPr/>
          </p:nvGrpSpPr>
          <p:grpSpPr>
            <a:xfrm>
              <a:off x="-13381" y="1418076"/>
              <a:ext cx="5064060" cy="2818910"/>
              <a:chOff x="8740995" y="1268443"/>
              <a:chExt cx="5723651" cy="3186071"/>
            </a:xfrm>
          </p:grpSpPr>
          <p:pic>
            <p:nvPicPr>
              <p:cNvPr id="1026" name="Picture 2">
                <a:extLst>
                  <a:ext uri="{FF2B5EF4-FFF2-40B4-BE49-F238E27FC236}">
                    <a16:creationId xmlns:a16="http://schemas.microsoft.com/office/drawing/2014/main" id="{26668906-B08F-CCB7-9316-43CA333AF8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601" y="2142628"/>
                <a:ext cx="2311886" cy="2311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BC52C2-02DD-3A6C-029E-7DE58089687E}"/>
                  </a:ext>
                </a:extLst>
              </p:cNvPr>
              <p:cNvSpPr txBox="1"/>
              <p:nvPr/>
            </p:nvSpPr>
            <p:spPr>
              <a:xfrm>
                <a:off x="8740995" y="1268443"/>
                <a:ext cx="5723651" cy="730515"/>
              </a:xfrm>
              <a:prstGeom prst="rect">
                <a:avLst/>
              </a:prstGeom>
              <a:noFill/>
            </p:spPr>
            <p:txBody>
              <a:bodyPr wrap="square" rtlCol="0">
                <a:spAutoFit/>
              </a:bodyPr>
              <a:lstStyle/>
              <a:p>
                <a:r>
                  <a:rPr lang="en-GB" i="0" dirty="0">
                    <a:effectLst/>
                    <a:latin typeface="roboto" panose="02000000000000000000" pitchFamily="2" charset="0"/>
                  </a:rPr>
                  <a:t>VIBE (Viral Informatics, Biostatistics, and Evolution) Research Lab</a:t>
                </a:r>
                <a:endParaRPr lang="en-GB" dirty="0"/>
              </a:p>
            </p:txBody>
          </p:sp>
        </p:grpSp>
        <p:pic>
          <p:nvPicPr>
            <p:cNvPr id="11" name="Picture 10">
              <a:extLst>
                <a:ext uri="{FF2B5EF4-FFF2-40B4-BE49-F238E27FC236}">
                  <a16:creationId xmlns:a16="http://schemas.microsoft.com/office/drawing/2014/main" id="{32CB1B34-FB61-FA39-8D7B-EE80968A314C}"/>
                </a:ext>
              </a:extLst>
            </p:cNvPr>
            <p:cNvPicPr>
              <a:picLocks noChangeAspect="1"/>
            </p:cNvPicPr>
            <p:nvPr/>
          </p:nvPicPr>
          <p:blipFill>
            <a:blip r:embed="rId7"/>
            <a:srcRect l="29457" t="8729" r="23697" b="50000"/>
            <a:stretch/>
          </p:blipFill>
          <p:spPr>
            <a:xfrm>
              <a:off x="2184238" y="2193893"/>
              <a:ext cx="1973710" cy="2043093"/>
            </a:xfrm>
            <a:prstGeom prst="rect">
              <a:avLst/>
            </a:prstGeom>
          </p:spPr>
        </p:pic>
      </p:grpSp>
      <p:grpSp>
        <p:nvGrpSpPr>
          <p:cNvPr id="19" name="Group 18">
            <a:extLst>
              <a:ext uri="{FF2B5EF4-FFF2-40B4-BE49-F238E27FC236}">
                <a16:creationId xmlns:a16="http://schemas.microsoft.com/office/drawing/2014/main" id="{68D612F0-D9B0-F860-75AA-1BAC2EDA3812}"/>
              </a:ext>
            </a:extLst>
          </p:cNvPr>
          <p:cNvGrpSpPr/>
          <p:nvPr/>
        </p:nvGrpSpPr>
        <p:grpSpPr>
          <a:xfrm>
            <a:off x="4222852" y="2391213"/>
            <a:ext cx="4640105" cy="2381244"/>
            <a:chOff x="3009434" y="1305449"/>
            <a:chExt cx="3800402" cy="1950319"/>
          </a:xfrm>
        </p:grpSpPr>
        <p:pic>
          <p:nvPicPr>
            <p:cNvPr id="17" name="Picture 16">
              <a:extLst>
                <a:ext uri="{FF2B5EF4-FFF2-40B4-BE49-F238E27FC236}">
                  <a16:creationId xmlns:a16="http://schemas.microsoft.com/office/drawing/2014/main" id="{29523DFB-A8F0-1584-D0F0-296250301FB1}"/>
                </a:ext>
              </a:extLst>
            </p:cNvPr>
            <p:cNvPicPr>
              <a:picLocks noChangeAspect="1"/>
            </p:cNvPicPr>
            <p:nvPr/>
          </p:nvPicPr>
          <p:blipFill>
            <a:blip r:embed="rId8"/>
            <a:srcRect l="4622" t="68285" r="62701" b="23620"/>
            <a:stretch/>
          </p:blipFill>
          <p:spPr>
            <a:xfrm>
              <a:off x="3009434" y="1305449"/>
              <a:ext cx="2994347" cy="1049758"/>
            </a:xfrm>
            <a:prstGeom prst="rect">
              <a:avLst/>
            </a:prstGeom>
          </p:spPr>
        </p:pic>
        <p:pic>
          <p:nvPicPr>
            <p:cNvPr id="18" name="Picture 17">
              <a:extLst>
                <a:ext uri="{FF2B5EF4-FFF2-40B4-BE49-F238E27FC236}">
                  <a16:creationId xmlns:a16="http://schemas.microsoft.com/office/drawing/2014/main" id="{55F0F29D-56B5-EACC-8697-BC6FCD106815}"/>
                </a:ext>
              </a:extLst>
            </p:cNvPr>
            <p:cNvPicPr>
              <a:picLocks noChangeAspect="1"/>
            </p:cNvPicPr>
            <p:nvPr/>
          </p:nvPicPr>
          <p:blipFill>
            <a:blip r:embed="rId8"/>
            <a:srcRect l="48234" t="67853" r="11553" b="23620"/>
            <a:stretch/>
          </p:blipFill>
          <p:spPr>
            <a:xfrm>
              <a:off x="3124856" y="2150033"/>
              <a:ext cx="3684980" cy="1105735"/>
            </a:xfrm>
            <a:prstGeom prst="rect">
              <a:avLst/>
            </a:prstGeom>
          </p:spPr>
        </p:pic>
      </p:grpSp>
      <p:cxnSp>
        <p:nvCxnSpPr>
          <p:cNvPr id="21" name="Straight Connector 20">
            <a:extLst>
              <a:ext uri="{FF2B5EF4-FFF2-40B4-BE49-F238E27FC236}">
                <a16:creationId xmlns:a16="http://schemas.microsoft.com/office/drawing/2014/main" id="{79EF9F90-72F5-1BBB-7BB1-79BBC9380902}"/>
              </a:ext>
            </a:extLst>
          </p:cNvPr>
          <p:cNvCxnSpPr>
            <a:cxnSpLocks/>
          </p:cNvCxnSpPr>
          <p:nvPr/>
        </p:nvCxnSpPr>
        <p:spPr>
          <a:xfrm>
            <a:off x="4358838"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23" name="Picture 22">
            <a:extLst>
              <a:ext uri="{FF2B5EF4-FFF2-40B4-BE49-F238E27FC236}">
                <a16:creationId xmlns:a16="http://schemas.microsoft.com/office/drawing/2014/main" id="{EF36B210-8DBA-80E0-CAA0-8516FCD8F0F4}"/>
              </a:ext>
            </a:extLst>
          </p:cNvPr>
          <p:cNvPicPr>
            <a:picLocks noChangeAspect="1"/>
          </p:cNvPicPr>
          <p:nvPr/>
        </p:nvPicPr>
        <p:blipFill>
          <a:blip r:embed="rId9"/>
          <a:srcRect l="3001" b="8210"/>
          <a:stretch/>
        </p:blipFill>
        <p:spPr>
          <a:xfrm>
            <a:off x="9182760" y="2391213"/>
            <a:ext cx="2278326" cy="2849283"/>
          </a:xfrm>
          <a:prstGeom prst="rect">
            <a:avLst/>
          </a:prstGeom>
        </p:spPr>
      </p:pic>
      <p:cxnSp>
        <p:nvCxnSpPr>
          <p:cNvPr id="24" name="Straight Connector 23">
            <a:extLst>
              <a:ext uri="{FF2B5EF4-FFF2-40B4-BE49-F238E27FC236}">
                <a16:creationId xmlns:a16="http://schemas.microsoft.com/office/drawing/2014/main" id="{4C657E15-A57D-B76A-C5F3-E42E7E53D37E}"/>
              </a:ext>
            </a:extLst>
          </p:cNvPr>
          <p:cNvCxnSpPr>
            <a:cxnSpLocks/>
          </p:cNvCxnSpPr>
          <p:nvPr/>
        </p:nvCxnSpPr>
        <p:spPr>
          <a:xfrm>
            <a:off x="8862957" y="1397872"/>
            <a:ext cx="0" cy="3453052"/>
          </a:xfrm>
          <a:prstGeom prst="line">
            <a:avLst/>
          </a:prstGeom>
          <a:ln>
            <a:solidFill>
              <a:srgbClr val="000000">
                <a:alpha val="69804"/>
              </a:srgbClr>
            </a:solidFill>
          </a:ln>
        </p:spPr>
        <p:style>
          <a:lnRef idx="2">
            <a:schemeClr val="dk1"/>
          </a:lnRef>
          <a:fillRef idx="0">
            <a:schemeClr val="dk1"/>
          </a:fillRef>
          <a:effectRef idx="1">
            <a:schemeClr val="dk1"/>
          </a:effectRef>
          <a:fontRef idx="minor">
            <a:schemeClr val="tx1"/>
          </a:fontRef>
        </p:style>
      </p:cxnSp>
      <p:pic>
        <p:nvPicPr>
          <p:cNvPr id="1028" name="Picture 4" descr="The Royal (Dick) School of Veterinary Studies">
            <a:extLst>
              <a:ext uri="{FF2B5EF4-FFF2-40B4-BE49-F238E27FC236}">
                <a16:creationId xmlns:a16="http://schemas.microsoft.com/office/drawing/2014/main" id="{75BD6116-3677-B26D-AD64-B6FD781A9D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3322" y="1617769"/>
            <a:ext cx="2637203" cy="6290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B674C6EA-9C02-75CD-85EC-402F3D1F71FB}"/>
              </a:ext>
            </a:extLst>
          </p:cNvPr>
          <p:cNvPicPr>
            <a:picLocks noChangeAspect="1"/>
          </p:cNvPicPr>
          <p:nvPr/>
        </p:nvPicPr>
        <p:blipFill>
          <a:blip r:embed="rId11"/>
          <a:stretch>
            <a:fillRect/>
          </a:stretch>
        </p:blipFill>
        <p:spPr>
          <a:xfrm>
            <a:off x="4413324" y="1617769"/>
            <a:ext cx="4318000" cy="698500"/>
          </a:xfrm>
          <a:prstGeom prst="rect">
            <a:avLst/>
          </a:prstGeom>
        </p:spPr>
      </p:pic>
    </p:spTree>
    <p:extLst>
      <p:ext uri="{BB962C8B-B14F-4D97-AF65-F5344CB8AC3E}">
        <p14:creationId xmlns:p14="http://schemas.microsoft.com/office/powerpoint/2010/main" val="226861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2EA9-47FD-5ED4-17DD-D6521C5A69C3}"/>
              </a:ext>
            </a:extLst>
          </p:cNvPr>
          <p:cNvSpPr>
            <a:spLocks noGrp="1"/>
          </p:cNvSpPr>
          <p:nvPr>
            <p:ph type="title"/>
          </p:nvPr>
        </p:nvSpPr>
        <p:spPr/>
        <p:txBody>
          <a:bodyPr/>
          <a:lstStyle/>
          <a:p>
            <a:r>
              <a:rPr lang="en-GB" dirty="0"/>
              <a:t>Intro</a:t>
            </a:r>
          </a:p>
        </p:txBody>
      </p:sp>
      <p:sp>
        <p:nvSpPr>
          <p:cNvPr id="3" name="Content Placeholder 2">
            <a:extLst>
              <a:ext uri="{FF2B5EF4-FFF2-40B4-BE49-F238E27FC236}">
                <a16:creationId xmlns:a16="http://schemas.microsoft.com/office/drawing/2014/main" id="{4D188C50-837E-5998-EA27-65A199D09C1A}"/>
              </a:ext>
            </a:extLst>
          </p:cNvPr>
          <p:cNvSpPr>
            <a:spLocks noGrp="1"/>
          </p:cNvSpPr>
          <p:nvPr>
            <p:ph idx="1"/>
          </p:nvPr>
        </p:nvSpPr>
        <p:spPr>
          <a:xfrm>
            <a:off x="0" y="1851655"/>
            <a:ext cx="4114800" cy="4351338"/>
          </a:xfrm>
        </p:spPr>
        <p:txBody>
          <a:bodyPr/>
          <a:lstStyle/>
          <a:p>
            <a:r>
              <a:rPr lang="en-GB" dirty="0"/>
              <a:t>Evolutionary virologist</a:t>
            </a:r>
          </a:p>
          <a:p>
            <a:r>
              <a:rPr lang="en-GB" dirty="0"/>
              <a:t>Rabies Phylogeography </a:t>
            </a:r>
          </a:p>
          <a:p>
            <a:r>
              <a:rPr lang="en-GB" dirty="0"/>
              <a:t>Drivers of Equine Flu Evolution</a:t>
            </a:r>
          </a:p>
          <a:p>
            <a:pPr lvl="1"/>
            <a:r>
              <a:rPr lang="en-GB" dirty="0"/>
              <a:t>EIV experimental transmission chain</a:t>
            </a:r>
          </a:p>
          <a:p>
            <a:pPr lvl="1"/>
            <a:r>
              <a:rPr lang="en-GB" dirty="0"/>
              <a:t>Small-scale, detailed look at evolution of EIV </a:t>
            </a:r>
          </a:p>
        </p:txBody>
      </p:sp>
      <p:pic>
        <p:nvPicPr>
          <p:cNvPr id="5" name="Picture 4">
            <a:extLst>
              <a:ext uri="{FF2B5EF4-FFF2-40B4-BE49-F238E27FC236}">
                <a16:creationId xmlns:a16="http://schemas.microsoft.com/office/drawing/2014/main" id="{6E8B1B96-444B-DA3A-F876-A20751BF1D60}"/>
              </a:ext>
            </a:extLst>
          </p:cNvPr>
          <p:cNvPicPr>
            <a:picLocks noChangeAspect="1"/>
          </p:cNvPicPr>
          <p:nvPr/>
        </p:nvPicPr>
        <p:blipFill>
          <a:blip r:embed="rId3"/>
          <a:srcRect l="4509" t="14057" r="4924" b="13299"/>
          <a:stretch/>
        </p:blipFill>
        <p:spPr>
          <a:xfrm>
            <a:off x="3978875" y="1851655"/>
            <a:ext cx="8188411" cy="4641220"/>
          </a:xfrm>
          <a:prstGeom prst="rect">
            <a:avLst/>
          </a:prstGeom>
          <a:ln>
            <a:solidFill>
              <a:schemeClr val="tx1"/>
            </a:solidFill>
          </a:ln>
        </p:spPr>
      </p:pic>
    </p:spTree>
    <p:extLst>
      <p:ext uri="{BB962C8B-B14F-4D97-AF65-F5344CB8AC3E}">
        <p14:creationId xmlns:p14="http://schemas.microsoft.com/office/powerpoint/2010/main" val="312825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98C8-D5FC-AA25-16C1-A1AC4B7D1F77}"/>
              </a:ext>
            </a:extLst>
          </p:cNvPr>
          <p:cNvSpPr>
            <a:spLocks noGrp="1"/>
          </p:cNvSpPr>
          <p:nvPr>
            <p:ph type="title"/>
          </p:nvPr>
        </p:nvSpPr>
        <p:spPr/>
        <p:txBody>
          <a:bodyPr/>
          <a:lstStyle/>
          <a:p>
            <a:r>
              <a:rPr lang="en-GB" dirty="0"/>
              <a:t>Why Double the Analysis?</a:t>
            </a:r>
          </a:p>
        </p:txBody>
      </p:sp>
      <p:sp>
        <p:nvSpPr>
          <p:cNvPr id="3" name="Content Placeholder 2">
            <a:extLst>
              <a:ext uri="{FF2B5EF4-FFF2-40B4-BE49-F238E27FC236}">
                <a16:creationId xmlns:a16="http://schemas.microsoft.com/office/drawing/2014/main" id="{E8228A76-4A2A-C278-E666-9A9EC23D445C}"/>
              </a:ext>
            </a:extLst>
          </p:cNvPr>
          <p:cNvSpPr>
            <a:spLocks noGrp="1"/>
          </p:cNvSpPr>
          <p:nvPr>
            <p:ph idx="1"/>
          </p:nvPr>
        </p:nvSpPr>
        <p:spPr>
          <a:xfrm>
            <a:off x="580768" y="1825625"/>
            <a:ext cx="10773032" cy="4351338"/>
          </a:xfrm>
        </p:spPr>
        <p:txBody>
          <a:bodyPr/>
          <a:lstStyle/>
          <a:p>
            <a:r>
              <a:rPr lang="en-GB" dirty="0"/>
              <a:t>Both phylodynamics and protein chemical analyses are well-established </a:t>
            </a:r>
          </a:p>
          <a:p>
            <a:r>
              <a:rPr lang="en-GB" dirty="0"/>
              <a:t>Combining a phylogeny-agnostic model with phylogenetic analysis</a:t>
            </a:r>
          </a:p>
          <a:p>
            <a:endParaRPr lang="en-GB" dirty="0"/>
          </a:p>
        </p:txBody>
      </p:sp>
      <p:graphicFrame>
        <p:nvGraphicFramePr>
          <p:cNvPr id="4" name="Table 3">
            <a:extLst>
              <a:ext uri="{FF2B5EF4-FFF2-40B4-BE49-F238E27FC236}">
                <a16:creationId xmlns:a16="http://schemas.microsoft.com/office/drawing/2014/main" id="{6A732996-AD66-6D40-21D8-F366EECB0049}"/>
              </a:ext>
            </a:extLst>
          </p:cNvPr>
          <p:cNvGraphicFramePr>
            <a:graphicFrameLocks noGrp="1"/>
          </p:cNvGraphicFramePr>
          <p:nvPr>
            <p:extLst>
              <p:ext uri="{D42A27DB-BD31-4B8C-83A1-F6EECF244321}">
                <p14:modId xmlns:p14="http://schemas.microsoft.com/office/powerpoint/2010/main" val="1018954296"/>
              </p:ext>
            </p:extLst>
          </p:nvPr>
        </p:nvGraphicFramePr>
        <p:xfrm>
          <a:off x="4015947" y="4086860"/>
          <a:ext cx="7958652" cy="2225040"/>
        </p:xfrm>
        <a:graphic>
          <a:graphicData uri="http://schemas.openxmlformats.org/drawingml/2006/table">
            <a:tbl>
              <a:tblPr firstRow="1" bandRow="1">
                <a:tableStyleId>{073A0DAA-6AF3-43AB-8588-CEC1D06C72B9}</a:tableStyleId>
              </a:tblPr>
              <a:tblGrid>
                <a:gridCol w="4153605">
                  <a:extLst>
                    <a:ext uri="{9D8B030D-6E8A-4147-A177-3AD203B41FA5}">
                      <a16:colId xmlns:a16="http://schemas.microsoft.com/office/drawing/2014/main" val="1278810208"/>
                    </a:ext>
                  </a:extLst>
                </a:gridCol>
                <a:gridCol w="2107311">
                  <a:extLst>
                    <a:ext uri="{9D8B030D-6E8A-4147-A177-3AD203B41FA5}">
                      <a16:colId xmlns:a16="http://schemas.microsoft.com/office/drawing/2014/main" val="2737471648"/>
                    </a:ext>
                  </a:extLst>
                </a:gridCol>
                <a:gridCol w="1697736">
                  <a:extLst>
                    <a:ext uri="{9D8B030D-6E8A-4147-A177-3AD203B41FA5}">
                      <a16:colId xmlns:a16="http://schemas.microsoft.com/office/drawing/2014/main" val="167085390"/>
                    </a:ext>
                  </a:extLst>
                </a:gridCol>
              </a:tblGrid>
              <a:tr h="370840">
                <a:tc>
                  <a:txBody>
                    <a:bodyPr/>
                    <a:lstStyle/>
                    <a:p>
                      <a:endParaRPr lang="en-GB" dirty="0"/>
                    </a:p>
                  </a:txBody>
                  <a:tcPr>
                    <a:noFill/>
                  </a:tcPr>
                </a:tc>
                <a:tc>
                  <a:txBody>
                    <a:bodyPr/>
                    <a:lstStyle/>
                    <a:p>
                      <a:r>
                        <a:rPr lang="en-GB" dirty="0"/>
                        <a:t>Protein Chemistry</a:t>
                      </a:r>
                    </a:p>
                  </a:txBody>
                  <a:tcPr/>
                </a:tc>
                <a:tc>
                  <a:txBody>
                    <a:bodyPr/>
                    <a:lstStyle/>
                    <a:p>
                      <a:r>
                        <a:rPr lang="en-GB" dirty="0"/>
                        <a:t>Phylogenetics</a:t>
                      </a:r>
                    </a:p>
                  </a:txBody>
                  <a:tcPr/>
                </a:tc>
                <a:extLst>
                  <a:ext uri="{0D108BD9-81ED-4DB2-BD59-A6C34878D82A}">
                    <a16:rowId xmlns:a16="http://schemas.microsoft.com/office/drawing/2014/main" val="2354788411"/>
                  </a:ext>
                </a:extLst>
              </a:tr>
              <a:tr h="370840">
                <a:tc>
                  <a:txBody>
                    <a:bodyPr/>
                    <a:lstStyle/>
                    <a:p>
                      <a:r>
                        <a:rPr lang="en-GB" dirty="0"/>
                        <a:t>Time-sensitive</a:t>
                      </a:r>
                    </a:p>
                  </a:txBody>
                  <a:tcPr/>
                </a:tc>
                <a:tc>
                  <a:txBody>
                    <a:bodyPr/>
                    <a:lstStyle/>
                    <a:p>
                      <a:pPr algn="ctr"/>
                      <a:r>
                        <a:rPr lang="en-GB" b="1" dirty="0"/>
                        <a:t>✗</a:t>
                      </a:r>
                    </a:p>
                  </a:txBody>
                  <a:tcPr/>
                </a:tc>
                <a:tc>
                  <a:txBody>
                    <a:bodyPr/>
                    <a:lstStyle/>
                    <a:p>
                      <a:pPr algn="ctr"/>
                      <a:r>
                        <a:rPr lang="en-GB" b="1" dirty="0"/>
                        <a:t>✓</a:t>
                      </a:r>
                    </a:p>
                  </a:txBody>
                  <a:tcPr/>
                </a:tc>
                <a:extLst>
                  <a:ext uri="{0D108BD9-81ED-4DB2-BD59-A6C34878D82A}">
                    <a16:rowId xmlns:a16="http://schemas.microsoft.com/office/drawing/2014/main" val="1047625411"/>
                  </a:ext>
                </a:extLst>
              </a:tr>
              <a:tr h="370840">
                <a:tc>
                  <a:txBody>
                    <a:bodyPr/>
                    <a:lstStyle/>
                    <a:p>
                      <a:r>
                        <a:rPr lang="en-GB" dirty="0"/>
                        <a:t>Experimentally-validated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extLst>
                  <a:ext uri="{0D108BD9-81ED-4DB2-BD59-A6C34878D82A}">
                    <a16:rowId xmlns:a16="http://schemas.microsoft.com/office/drawing/2014/main" val="2996305418"/>
                  </a:ext>
                </a:extLst>
              </a:tr>
              <a:tr h="370840">
                <a:tc>
                  <a:txBody>
                    <a:bodyPr/>
                    <a:lstStyle/>
                    <a:p>
                      <a:r>
                        <a:rPr lang="en-GB" dirty="0"/>
                        <a:t>Relational</a:t>
                      </a:r>
                    </a:p>
                  </a:txBody>
                  <a:tcPr/>
                </a:tc>
                <a:tc>
                  <a:txBody>
                    <a:bodyPr/>
                    <a:lstStyle/>
                    <a:p>
                      <a:pPr algn="ctr"/>
                      <a:r>
                        <a:rPr lang="en-GB" b="1"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a:t>
                      </a:r>
                    </a:p>
                  </a:txBody>
                  <a:tcPr/>
                </a:tc>
                <a:extLst>
                  <a:ext uri="{0D108BD9-81ED-4DB2-BD59-A6C34878D82A}">
                    <a16:rowId xmlns:a16="http://schemas.microsoft.com/office/drawing/2014/main" val="2000658847"/>
                  </a:ext>
                </a:extLst>
              </a:tr>
              <a:tr h="370840">
                <a:tc>
                  <a:txBody>
                    <a:bodyPr/>
                    <a:lstStyle/>
                    <a:p>
                      <a:r>
                        <a:rPr lang="en-GB" dirty="0"/>
                        <a:t>Generalisable</a:t>
                      </a:r>
                    </a:p>
                  </a:txBody>
                  <a:tcPr/>
                </a:tc>
                <a:tc>
                  <a:txBody>
                    <a:bodyPr/>
                    <a:lstStyle/>
                    <a:p>
                      <a:pPr algn="ctr"/>
                      <a:r>
                        <a:rPr lang="en-GB" b="1" dirty="0"/>
                        <a:t>✓</a:t>
                      </a:r>
                    </a:p>
                  </a:txBody>
                  <a:tcPr/>
                </a:tc>
                <a:tc>
                  <a:txBody>
                    <a:bodyPr/>
                    <a:lstStyle/>
                    <a:p>
                      <a:pPr algn="ctr"/>
                      <a:r>
                        <a:rPr lang="en-GB" b="1" dirty="0"/>
                        <a:t>✗</a:t>
                      </a:r>
                    </a:p>
                  </a:txBody>
                  <a:tcPr/>
                </a:tc>
                <a:extLst>
                  <a:ext uri="{0D108BD9-81ED-4DB2-BD59-A6C34878D82A}">
                    <a16:rowId xmlns:a16="http://schemas.microsoft.com/office/drawing/2014/main" val="1764257488"/>
                  </a:ext>
                </a:extLst>
              </a:tr>
              <a:tr h="370840">
                <a:tc>
                  <a:txBody>
                    <a:bodyPr/>
                    <a:lstStyle/>
                    <a:p>
                      <a:r>
                        <a:rPr lang="en-GB" dirty="0"/>
                        <a:t>Accommodate highly-divergent samples</a:t>
                      </a:r>
                    </a:p>
                  </a:txBody>
                  <a:tcPr/>
                </a:tc>
                <a:tc>
                  <a:txBody>
                    <a:bodyPr/>
                    <a:lstStyle/>
                    <a:p>
                      <a:pPr algn="ctr"/>
                      <a:r>
                        <a:rPr lang="en-GB" b="1" dirty="0"/>
                        <a:t>✓</a:t>
                      </a:r>
                    </a:p>
                  </a:txBody>
                  <a:tcPr/>
                </a:tc>
                <a:tc>
                  <a:txBody>
                    <a:bodyPr/>
                    <a:lstStyle/>
                    <a:p>
                      <a:pPr algn="ctr"/>
                      <a:r>
                        <a:rPr lang="en-GB" b="1" dirty="0"/>
                        <a:t>✗</a:t>
                      </a:r>
                    </a:p>
                  </a:txBody>
                  <a:tcPr/>
                </a:tc>
                <a:extLst>
                  <a:ext uri="{0D108BD9-81ED-4DB2-BD59-A6C34878D82A}">
                    <a16:rowId xmlns:a16="http://schemas.microsoft.com/office/drawing/2014/main" val="1521905028"/>
                  </a:ext>
                </a:extLst>
              </a:tr>
            </a:tbl>
          </a:graphicData>
        </a:graphic>
      </p:graphicFrame>
    </p:spTree>
    <p:extLst>
      <p:ext uri="{BB962C8B-B14F-4D97-AF65-F5344CB8AC3E}">
        <p14:creationId xmlns:p14="http://schemas.microsoft.com/office/powerpoint/2010/main" val="263138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180D-C7D2-39D9-CD68-DB8CC2B8B7CF}"/>
              </a:ext>
            </a:extLst>
          </p:cNvPr>
          <p:cNvSpPr>
            <a:spLocks noGrp="1"/>
          </p:cNvSpPr>
          <p:nvPr>
            <p:ph type="title"/>
          </p:nvPr>
        </p:nvSpPr>
        <p:spPr/>
        <p:txBody>
          <a:bodyPr/>
          <a:lstStyle/>
          <a:p>
            <a:r>
              <a:rPr lang="en-GB" dirty="0"/>
              <a:t>Machine Learning Models</a:t>
            </a:r>
          </a:p>
        </p:txBody>
      </p:sp>
      <p:sp>
        <p:nvSpPr>
          <p:cNvPr id="3" name="Content Placeholder 2">
            <a:extLst>
              <a:ext uri="{FF2B5EF4-FFF2-40B4-BE49-F238E27FC236}">
                <a16:creationId xmlns:a16="http://schemas.microsoft.com/office/drawing/2014/main" id="{EECE426D-37FC-2FFD-0798-688A7D3C77FB}"/>
              </a:ext>
            </a:extLst>
          </p:cNvPr>
          <p:cNvSpPr>
            <a:spLocks noGrp="1"/>
          </p:cNvSpPr>
          <p:nvPr>
            <p:ph idx="1"/>
          </p:nvPr>
        </p:nvSpPr>
        <p:spPr/>
        <p:txBody>
          <a:bodyPr/>
          <a:lstStyle/>
          <a:p>
            <a:r>
              <a:rPr lang="en-GB" dirty="0"/>
              <a:t>Sequences are labelled according to the host of origin</a:t>
            </a:r>
          </a:p>
          <a:p>
            <a:r>
              <a:rPr lang="en-GB" dirty="0"/>
              <a:t>Random Forest models are trained on protein properties</a:t>
            </a:r>
          </a:p>
          <a:p>
            <a:pPr lvl="1"/>
            <a:r>
              <a:rPr lang="en-GB" dirty="0"/>
              <a:t>Compositional features</a:t>
            </a:r>
          </a:p>
          <a:p>
            <a:pPr lvl="1"/>
            <a:r>
              <a:rPr lang="en-GB" dirty="0"/>
              <a:t>Physio-chemical features</a:t>
            </a:r>
          </a:p>
        </p:txBody>
      </p:sp>
      <p:grpSp>
        <p:nvGrpSpPr>
          <p:cNvPr id="26" name="Group 25">
            <a:extLst>
              <a:ext uri="{FF2B5EF4-FFF2-40B4-BE49-F238E27FC236}">
                <a16:creationId xmlns:a16="http://schemas.microsoft.com/office/drawing/2014/main" id="{C36EE46D-7E92-D6B3-03A1-4A11CEBBDAA0}"/>
              </a:ext>
            </a:extLst>
          </p:cNvPr>
          <p:cNvGrpSpPr/>
          <p:nvPr/>
        </p:nvGrpSpPr>
        <p:grpSpPr>
          <a:xfrm>
            <a:off x="362058" y="3719384"/>
            <a:ext cx="7513456" cy="2693064"/>
            <a:chOff x="6218328" y="4756711"/>
            <a:chExt cx="5536641" cy="1984510"/>
          </a:xfrm>
        </p:grpSpPr>
        <p:grpSp>
          <p:nvGrpSpPr>
            <p:cNvPr id="25" name="Group 24">
              <a:extLst>
                <a:ext uri="{FF2B5EF4-FFF2-40B4-BE49-F238E27FC236}">
                  <a16:creationId xmlns:a16="http://schemas.microsoft.com/office/drawing/2014/main" id="{A9CA627C-CEFB-4397-6F10-926D69598197}"/>
                </a:ext>
              </a:extLst>
            </p:cNvPr>
            <p:cNvGrpSpPr/>
            <p:nvPr/>
          </p:nvGrpSpPr>
          <p:grpSpPr>
            <a:xfrm>
              <a:off x="6218328" y="4756711"/>
              <a:ext cx="4032340" cy="1984510"/>
              <a:chOff x="5441795" y="3429000"/>
              <a:chExt cx="4032340" cy="1984510"/>
            </a:xfrm>
          </p:grpSpPr>
          <p:pic>
            <p:nvPicPr>
              <p:cNvPr id="4" name="Picture 2" descr="Ijms 17 01946 g003">
                <a:extLst>
                  <a:ext uri="{FF2B5EF4-FFF2-40B4-BE49-F238E27FC236}">
                    <a16:creationId xmlns:a16="http://schemas.microsoft.com/office/drawing/2014/main" id="{56518D7E-B524-ED41-1FEF-7F8D62A501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20"/>
              <a:stretch/>
            </p:blipFill>
            <p:spPr bwMode="auto">
              <a:xfrm>
                <a:off x="5441795" y="4554863"/>
                <a:ext cx="4032340" cy="8586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jms 17 01946 g003">
                <a:extLst>
                  <a:ext uri="{FF2B5EF4-FFF2-40B4-BE49-F238E27FC236}">
                    <a16:creationId xmlns:a16="http://schemas.microsoft.com/office/drawing/2014/main" id="{348FC1A9-1A28-8DCE-AB5F-4BA01533AD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907"/>
              <a:stretch/>
            </p:blipFill>
            <p:spPr bwMode="auto">
              <a:xfrm>
                <a:off x="5441795" y="3429000"/>
                <a:ext cx="4032340" cy="1221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64B4BF4-B363-36DF-FF2F-BDE1DED72D99}"/>
                </a:ext>
              </a:extLst>
            </p:cNvPr>
            <p:cNvGrpSpPr/>
            <p:nvPr/>
          </p:nvGrpSpPr>
          <p:grpSpPr>
            <a:xfrm>
              <a:off x="10250668" y="5617082"/>
              <a:ext cx="1504301" cy="1124139"/>
              <a:chOff x="5106801" y="5610570"/>
              <a:chExt cx="1504301" cy="1124139"/>
            </a:xfrm>
          </p:grpSpPr>
          <p:grpSp>
            <p:nvGrpSpPr>
              <p:cNvPr id="12" name="Group 11">
                <a:extLst>
                  <a:ext uri="{FF2B5EF4-FFF2-40B4-BE49-F238E27FC236}">
                    <a16:creationId xmlns:a16="http://schemas.microsoft.com/office/drawing/2014/main" id="{3E51AF22-31E7-76A4-7D97-8927072A61B6}"/>
                  </a:ext>
                </a:extLst>
              </p:cNvPr>
              <p:cNvGrpSpPr/>
              <p:nvPr/>
            </p:nvGrpSpPr>
            <p:grpSpPr>
              <a:xfrm>
                <a:off x="5482225" y="5652259"/>
                <a:ext cx="701961" cy="285955"/>
                <a:chOff x="5486400" y="5967479"/>
                <a:chExt cx="701961" cy="285955"/>
              </a:xfrm>
            </p:grpSpPr>
            <p:sp>
              <p:nvSpPr>
                <p:cNvPr id="8" name="Oval 7">
                  <a:extLst>
                    <a:ext uri="{FF2B5EF4-FFF2-40B4-BE49-F238E27FC236}">
                      <a16:creationId xmlns:a16="http://schemas.microsoft.com/office/drawing/2014/main" id="{45BBD168-AABE-4DDA-0C94-6D364AD1D5E1}"/>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0E811366-834F-4F00-4604-F744049A6F7E}"/>
                    </a:ext>
                  </a:extLst>
                </p:cNvPr>
                <p:cNvSpPr/>
                <p:nvPr/>
              </p:nvSpPr>
              <p:spPr>
                <a:xfrm>
                  <a:off x="5696132"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C271AAC-4145-FFD8-AD6F-B4EA95A20A89}"/>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3CED301E-2B92-FF1B-014D-F9029248E5FA}"/>
                  </a:ext>
                </a:extLst>
              </p:cNvPr>
              <p:cNvGrpSpPr/>
              <p:nvPr/>
            </p:nvGrpSpPr>
            <p:grpSpPr>
              <a:xfrm>
                <a:off x="5691956" y="6030527"/>
                <a:ext cx="701961" cy="285955"/>
                <a:chOff x="5486400" y="5967479"/>
                <a:chExt cx="701961" cy="285955"/>
              </a:xfrm>
            </p:grpSpPr>
            <p:sp>
              <p:nvSpPr>
                <p:cNvPr id="14" name="Oval 13">
                  <a:extLst>
                    <a:ext uri="{FF2B5EF4-FFF2-40B4-BE49-F238E27FC236}">
                      <a16:creationId xmlns:a16="http://schemas.microsoft.com/office/drawing/2014/main" id="{19614966-8CF7-711E-D034-A42A3A95CA90}"/>
                    </a:ext>
                  </a:extLst>
                </p:cNvPr>
                <p:cNvSpPr/>
                <p:nvPr/>
              </p:nvSpPr>
              <p:spPr>
                <a:xfrm>
                  <a:off x="5486400" y="5970937"/>
                  <a:ext cx="282497" cy="282497"/>
                </a:xfrm>
                <a:prstGeom prst="ellipse">
                  <a:avLst/>
                </a:prstGeom>
                <a:solidFill>
                  <a:srgbClr val="9964AC"/>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5EAB104-1A8A-D935-E931-DD4338F3BDAD}"/>
                    </a:ext>
                  </a:extLst>
                </p:cNvPr>
                <p:cNvSpPr/>
                <p:nvPr/>
              </p:nvSpPr>
              <p:spPr>
                <a:xfrm>
                  <a:off x="5696132"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82DB1A66-F943-4998-0041-9F2904A10465}"/>
                    </a:ext>
                  </a:extLst>
                </p:cNvPr>
                <p:cNvSpPr/>
                <p:nvPr/>
              </p:nvSpPr>
              <p:spPr>
                <a:xfrm>
                  <a:off x="5905864" y="5967479"/>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1C2514F-A099-F56C-9622-87DEF1A15A2F}"/>
                  </a:ext>
                </a:extLst>
              </p:cNvPr>
              <p:cNvGrpSpPr/>
              <p:nvPr/>
            </p:nvGrpSpPr>
            <p:grpSpPr>
              <a:xfrm>
                <a:off x="5909141" y="6408795"/>
                <a:ext cx="701961" cy="285955"/>
                <a:chOff x="5486400" y="5967479"/>
                <a:chExt cx="701961" cy="285955"/>
              </a:xfrm>
            </p:grpSpPr>
            <p:sp>
              <p:nvSpPr>
                <p:cNvPr id="18" name="Oval 17">
                  <a:extLst>
                    <a:ext uri="{FF2B5EF4-FFF2-40B4-BE49-F238E27FC236}">
                      <a16:creationId xmlns:a16="http://schemas.microsoft.com/office/drawing/2014/main" id="{5799B77D-D09A-4B46-8DD8-BE88D808322A}"/>
                    </a:ext>
                  </a:extLst>
                </p:cNvPr>
                <p:cNvSpPr/>
                <p:nvPr/>
              </p:nvSpPr>
              <p:spPr>
                <a:xfrm>
                  <a:off x="5486400" y="5970937"/>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0CD5A4B1-E475-D55E-D7EE-EEF2BC92ECCB}"/>
                    </a:ext>
                  </a:extLst>
                </p:cNvPr>
                <p:cNvSpPr/>
                <p:nvPr/>
              </p:nvSpPr>
              <p:spPr>
                <a:xfrm>
                  <a:off x="5696132" y="5970937"/>
                  <a:ext cx="282497" cy="282497"/>
                </a:xfrm>
                <a:prstGeom prst="ellipse">
                  <a:avLst/>
                </a:prstGeom>
                <a:solidFill>
                  <a:srgbClr val="065AA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C97896C-1059-F397-F157-64CD958E2121}"/>
                    </a:ext>
                  </a:extLst>
                </p:cNvPr>
                <p:cNvSpPr/>
                <p:nvPr/>
              </p:nvSpPr>
              <p:spPr>
                <a:xfrm>
                  <a:off x="5905864" y="5967479"/>
                  <a:ext cx="282497" cy="282497"/>
                </a:xfrm>
                <a:prstGeom prst="ellipse">
                  <a:avLst/>
                </a:prstGeom>
                <a:solidFill>
                  <a:srgbClr val="029B3A"/>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8879F6D9-1E9A-BA06-15D3-8BBC8985EDF5}"/>
                  </a:ext>
                </a:extLst>
              </p:cNvPr>
              <p:cNvSpPr txBox="1"/>
              <p:nvPr/>
            </p:nvSpPr>
            <p:spPr>
              <a:xfrm>
                <a:off x="5106801" y="5610570"/>
                <a:ext cx="375424" cy="369332"/>
              </a:xfrm>
              <a:prstGeom prst="rect">
                <a:avLst/>
              </a:prstGeom>
              <a:noFill/>
            </p:spPr>
            <p:txBody>
              <a:bodyPr wrap="none" rtlCol="0">
                <a:spAutoFit/>
              </a:bodyPr>
              <a:lstStyle/>
              <a:p>
                <a:r>
                  <a:rPr lang="en-GB" dirty="0"/>
                  <a:t>1)</a:t>
                </a:r>
              </a:p>
            </p:txBody>
          </p:sp>
          <p:sp>
            <p:nvSpPr>
              <p:cNvPr id="22" name="TextBox 21">
                <a:extLst>
                  <a:ext uri="{FF2B5EF4-FFF2-40B4-BE49-F238E27FC236}">
                    <a16:creationId xmlns:a16="http://schemas.microsoft.com/office/drawing/2014/main" id="{2672409D-D306-1A5B-17CE-8E0B5F92A009}"/>
                  </a:ext>
                </a:extLst>
              </p:cNvPr>
              <p:cNvSpPr txBox="1"/>
              <p:nvPr/>
            </p:nvSpPr>
            <p:spPr>
              <a:xfrm>
                <a:off x="5310531" y="5995755"/>
                <a:ext cx="375424" cy="369332"/>
              </a:xfrm>
              <a:prstGeom prst="rect">
                <a:avLst/>
              </a:prstGeom>
              <a:noFill/>
            </p:spPr>
            <p:txBody>
              <a:bodyPr wrap="none" rtlCol="0">
                <a:spAutoFit/>
              </a:bodyPr>
              <a:lstStyle/>
              <a:p>
                <a:r>
                  <a:rPr lang="en-GB" dirty="0"/>
                  <a:t>2)</a:t>
                </a:r>
              </a:p>
            </p:txBody>
          </p:sp>
          <p:sp>
            <p:nvSpPr>
              <p:cNvPr id="23" name="TextBox 22">
                <a:extLst>
                  <a:ext uri="{FF2B5EF4-FFF2-40B4-BE49-F238E27FC236}">
                    <a16:creationId xmlns:a16="http://schemas.microsoft.com/office/drawing/2014/main" id="{AC871CCB-C09B-483C-FA0F-CBED0C91A244}"/>
                  </a:ext>
                </a:extLst>
              </p:cNvPr>
              <p:cNvSpPr txBox="1"/>
              <p:nvPr/>
            </p:nvSpPr>
            <p:spPr>
              <a:xfrm>
                <a:off x="5602200" y="6365377"/>
                <a:ext cx="375424" cy="369332"/>
              </a:xfrm>
              <a:prstGeom prst="rect">
                <a:avLst/>
              </a:prstGeom>
              <a:noFill/>
            </p:spPr>
            <p:txBody>
              <a:bodyPr wrap="none" rtlCol="0">
                <a:spAutoFit/>
              </a:bodyPr>
              <a:lstStyle/>
              <a:p>
                <a:r>
                  <a:rPr lang="en-GB" dirty="0"/>
                  <a:t>3)</a:t>
                </a:r>
              </a:p>
            </p:txBody>
          </p:sp>
        </p:grpSp>
      </p:grpSp>
    </p:spTree>
    <p:extLst>
      <p:ext uri="{BB962C8B-B14F-4D97-AF65-F5344CB8AC3E}">
        <p14:creationId xmlns:p14="http://schemas.microsoft.com/office/powerpoint/2010/main" val="387466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ED37-4AA7-089E-54E9-7E08AC9A4D6E}"/>
              </a:ext>
            </a:extLst>
          </p:cNvPr>
          <p:cNvSpPr>
            <a:spLocks noGrp="1"/>
          </p:cNvSpPr>
          <p:nvPr>
            <p:ph type="title"/>
          </p:nvPr>
        </p:nvSpPr>
        <p:spPr/>
        <p:txBody>
          <a:bodyPr/>
          <a:lstStyle/>
          <a:p>
            <a:r>
              <a:rPr lang="en-GB" dirty="0"/>
              <a:t>Random Forests</a:t>
            </a:r>
          </a:p>
        </p:txBody>
      </p:sp>
      <p:sp>
        <p:nvSpPr>
          <p:cNvPr id="11" name="TextBox 10">
            <a:extLst>
              <a:ext uri="{FF2B5EF4-FFF2-40B4-BE49-F238E27FC236}">
                <a16:creationId xmlns:a16="http://schemas.microsoft.com/office/drawing/2014/main" id="{EC507B2F-6BFD-3D8B-BCCC-6C8093623B5D}"/>
              </a:ext>
            </a:extLst>
          </p:cNvPr>
          <p:cNvSpPr txBox="1"/>
          <p:nvPr/>
        </p:nvSpPr>
        <p:spPr>
          <a:xfrm>
            <a:off x="596383" y="1634596"/>
            <a:ext cx="2274660" cy="830997"/>
          </a:xfrm>
          <a:prstGeom prst="rect">
            <a:avLst/>
          </a:prstGeom>
          <a:noFill/>
        </p:spPr>
        <p:txBody>
          <a:bodyPr wrap="square" rtlCol="0">
            <a:spAutoFit/>
          </a:bodyPr>
          <a:lstStyle/>
          <a:p>
            <a:pPr algn="ctr"/>
            <a:r>
              <a:rPr lang="en-GB" sz="2400" dirty="0"/>
              <a:t>100 labelled sequences </a:t>
            </a:r>
          </a:p>
        </p:txBody>
      </p:sp>
      <p:grpSp>
        <p:nvGrpSpPr>
          <p:cNvPr id="49" name="Group 48">
            <a:extLst>
              <a:ext uri="{FF2B5EF4-FFF2-40B4-BE49-F238E27FC236}">
                <a16:creationId xmlns:a16="http://schemas.microsoft.com/office/drawing/2014/main" id="{771A1E22-B09A-55C1-872D-FE839AFC0F90}"/>
              </a:ext>
            </a:extLst>
          </p:cNvPr>
          <p:cNvGrpSpPr/>
          <p:nvPr/>
        </p:nvGrpSpPr>
        <p:grpSpPr>
          <a:xfrm>
            <a:off x="139769" y="2717317"/>
            <a:ext cx="7234363" cy="2017531"/>
            <a:chOff x="139769" y="2717317"/>
            <a:chExt cx="7234363" cy="2017531"/>
          </a:xfrm>
        </p:grpSpPr>
        <p:grpSp>
          <p:nvGrpSpPr>
            <p:cNvPr id="4" name="Group 3">
              <a:extLst>
                <a:ext uri="{FF2B5EF4-FFF2-40B4-BE49-F238E27FC236}">
                  <a16:creationId xmlns:a16="http://schemas.microsoft.com/office/drawing/2014/main" id="{55EB08FA-FE9E-2544-D628-CA424AEEE48D}"/>
                </a:ext>
              </a:extLst>
            </p:cNvPr>
            <p:cNvGrpSpPr/>
            <p:nvPr/>
          </p:nvGrpSpPr>
          <p:grpSpPr>
            <a:xfrm>
              <a:off x="139769" y="3531159"/>
              <a:ext cx="2190917" cy="1203689"/>
              <a:chOff x="8876538" y="5042589"/>
              <a:chExt cx="2383230" cy="1203689"/>
            </a:xfrm>
          </p:grpSpPr>
          <p:sp>
            <p:nvSpPr>
              <p:cNvPr id="5" name="Rounded Rectangle 4">
                <a:extLst>
                  <a:ext uri="{FF2B5EF4-FFF2-40B4-BE49-F238E27FC236}">
                    <a16:creationId xmlns:a16="http://schemas.microsoft.com/office/drawing/2014/main" id="{ED4180FF-5B90-4493-7727-AB4E5CB284F4}"/>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6" name="Group 5">
                <a:extLst>
                  <a:ext uri="{FF2B5EF4-FFF2-40B4-BE49-F238E27FC236}">
                    <a16:creationId xmlns:a16="http://schemas.microsoft.com/office/drawing/2014/main" id="{A40E4E20-0A39-0558-48E4-06F7C607D884}"/>
                  </a:ext>
                </a:extLst>
              </p:cNvPr>
              <p:cNvGrpSpPr/>
              <p:nvPr/>
            </p:nvGrpSpPr>
            <p:grpSpPr>
              <a:xfrm>
                <a:off x="8876538" y="5817494"/>
                <a:ext cx="2383230" cy="428784"/>
                <a:chOff x="7309207" y="5628449"/>
                <a:chExt cx="2383230" cy="428784"/>
              </a:xfrm>
            </p:grpSpPr>
            <p:sp>
              <p:nvSpPr>
                <p:cNvPr id="9" name="Rounded Rectangle 8">
                  <a:extLst>
                    <a:ext uri="{FF2B5EF4-FFF2-40B4-BE49-F238E27FC236}">
                      <a16:creationId xmlns:a16="http://schemas.microsoft.com/office/drawing/2014/main" id="{D8AF514D-0130-4FAF-4CB1-FFCEC12C5567}"/>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10" name="Rounded Rectangle 9">
                  <a:extLst>
                    <a:ext uri="{FF2B5EF4-FFF2-40B4-BE49-F238E27FC236}">
                      <a16:creationId xmlns:a16="http://schemas.microsoft.com/office/drawing/2014/main" id="{BDB7233F-882B-DB9B-12AD-36387B95AE4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 name="Straight Connector 6">
                <a:extLst>
                  <a:ext uri="{FF2B5EF4-FFF2-40B4-BE49-F238E27FC236}">
                    <a16:creationId xmlns:a16="http://schemas.microsoft.com/office/drawing/2014/main" id="{FC9760D0-F8AA-0B67-FB9B-362EEBA2318B}"/>
                  </a:ext>
                </a:extLst>
              </p:cNvPr>
              <p:cNvCxnSpPr>
                <a:stCxn id="5" idx="2"/>
                <a:endCxn id="9"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8A2741B-C624-730D-09A6-38CFE6525E2B}"/>
                  </a:ext>
                </a:extLst>
              </p:cNvPr>
              <p:cNvCxnSpPr>
                <a:cxnSpLocks/>
                <a:stCxn id="5" idx="2"/>
                <a:endCxn id="10"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6FF50D8E-956B-1E28-3AE7-FD581C8D5730}"/>
                </a:ext>
              </a:extLst>
            </p:cNvPr>
            <p:cNvSpPr txBox="1"/>
            <p:nvPr/>
          </p:nvSpPr>
          <p:spPr>
            <a:xfrm>
              <a:off x="233718" y="2769163"/>
              <a:ext cx="1818045" cy="707886"/>
            </a:xfrm>
            <a:prstGeom prst="rect">
              <a:avLst/>
            </a:prstGeom>
            <a:noFill/>
          </p:spPr>
          <p:txBody>
            <a:bodyPr wrap="square" rtlCol="0">
              <a:spAutoFit/>
            </a:bodyPr>
            <a:lstStyle/>
            <a:p>
              <a:pPr algn="ctr"/>
              <a:r>
                <a:rPr lang="en-GB" sz="2000" dirty="0"/>
                <a:t>RF</a:t>
              </a:r>
              <a:r>
                <a:rPr lang="en-GB" sz="2000" baseline="-25000" dirty="0"/>
                <a:t>1</a:t>
              </a:r>
              <a:endParaRPr lang="en-GB" sz="2000" dirty="0"/>
            </a:p>
            <a:p>
              <a:pPr algn="ctr"/>
              <a:r>
                <a:rPr lang="en-GB" sz="2000" dirty="0"/>
                <a:t>30 </a:t>
              </a:r>
              <a:r>
                <a:rPr lang="en-GB" sz="2000" dirty="0" err="1"/>
                <a:t>seqs</a:t>
              </a:r>
              <a:endParaRPr lang="en-GB" sz="2000" dirty="0"/>
            </a:p>
          </p:txBody>
        </p:sp>
        <p:sp>
          <p:nvSpPr>
            <p:cNvPr id="20" name="TextBox 19">
              <a:extLst>
                <a:ext uri="{FF2B5EF4-FFF2-40B4-BE49-F238E27FC236}">
                  <a16:creationId xmlns:a16="http://schemas.microsoft.com/office/drawing/2014/main" id="{1D32E582-E0D3-CA24-C39A-35330893DA58}"/>
                </a:ext>
              </a:extLst>
            </p:cNvPr>
            <p:cNvSpPr txBox="1"/>
            <p:nvPr/>
          </p:nvSpPr>
          <p:spPr>
            <a:xfrm>
              <a:off x="2755441" y="2721114"/>
              <a:ext cx="1818045" cy="707886"/>
            </a:xfrm>
            <a:prstGeom prst="rect">
              <a:avLst/>
            </a:prstGeom>
            <a:noFill/>
          </p:spPr>
          <p:txBody>
            <a:bodyPr wrap="square" rtlCol="0">
              <a:spAutoFit/>
            </a:bodyPr>
            <a:lstStyle/>
            <a:p>
              <a:pPr algn="ctr"/>
              <a:r>
                <a:rPr lang="en-GB" sz="2000" dirty="0"/>
                <a:t>RF</a:t>
              </a:r>
              <a:r>
                <a:rPr lang="en-GB" sz="2000" baseline="-25000" dirty="0"/>
                <a:t>2</a:t>
              </a:r>
              <a:endParaRPr lang="en-GB" sz="2000" dirty="0"/>
            </a:p>
            <a:p>
              <a:pPr algn="ctr"/>
              <a:r>
                <a:rPr lang="en-GB" sz="2000" dirty="0"/>
                <a:t>30 </a:t>
              </a:r>
              <a:r>
                <a:rPr lang="en-GB" sz="2000" dirty="0" err="1"/>
                <a:t>seqs</a:t>
              </a:r>
              <a:endParaRPr lang="en-GB" sz="2000" dirty="0"/>
            </a:p>
          </p:txBody>
        </p:sp>
        <p:sp>
          <p:nvSpPr>
            <p:cNvPr id="28" name="TextBox 27">
              <a:extLst>
                <a:ext uri="{FF2B5EF4-FFF2-40B4-BE49-F238E27FC236}">
                  <a16:creationId xmlns:a16="http://schemas.microsoft.com/office/drawing/2014/main" id="{48B3A7D2-6D8B-2BB9-9588-FC02A7CF3173}"/>
                </a:ext>
              </a:extLst>
            </p:cNvPr>
            <p:cNvSpPr txBox="1"/>
            <p:nvPr/>
          </p:nvSpPr>
          <p:spPr>
            <a:xfrm>
              <a:off x="5277164" y="2717317"/>
              <a:ext cx="1818045" cy="707886"/>
            </a:xfrm>
            <a:prstGeom prst="rect">
              <a:avLst/>
            </a:prstGeom>
            <a:noFill/>
          </p:spPr>
          <p:txBody>
            <a:bodyPr wrap="square" rtlCol="0">
              <a:spAutoFit/>
            </a:bodyPr>
            <a:lstStyle/>
            <a:p>
              <a:pPr algn="ctr"/>
              <a:r>
                <a:rPr lang="en-GB" sz="2000" dirty="0"/>
                <a:t>RF</a:t>
              </a:r>
              <a:r>
                <a:rPr lang="en-GB" sz="2000" baseline="-25000" dirty="0"/>
                <a:t>3</a:t>
              </a:r>
              <a:r>
                <a:rPr lang="en-GB" sz="2000" dirty="0"/>
                <a:t> </a:t>
              </a:r>
            </a:p>
            <a:p>
              <a:pPr algn="ctr"/>
              <a:r>
                <a:rPr lang="en-GB" sz="2000" dirty="0"/>
                <a:t>30 </a:t>
              </a:r>
              <a:r>
                <a:rPr lang="en-GB" sz="2000" dirty="0" err="1"/>
                <a:t>seqs</a:t>
              </a:r>
              <a:endParaRPr lang="en-GB" sz="2000" dirty="0"/>
            </a:p>
          </p:txBody>
        </p:sp>
        <p:grpSp>
          <p:nvGrpSpPr>
            <p:cNvPr id="35" name="Group 34">
              <a:extLst>
                <a:ext uri="{FF2B5EF4-FFF2-40B4-BE49-F238E27FC236}">
                  <a16:creationId xmlns:a16="http://schemas.microsoft.com/office/drawing/2014/main" id="{100767FD-FD68-75DC-0370-23ABE688679D}"/>
                </a:ext>
              </a:extLst>
            </p:cNvPr>
            <p:cNvGrpSpPr/>
            <p:nvPr/>
          </p:nvGrpSpPr>
          <p:grpSpPr>
            <a:xfrm>
              <a:off x="2661492" y="3531159"/>
              <a:ext cx="2190917" cy="1203689"/>
              <a:chOff x="8876538" y="5042589"/>
              <a:chExt cx="2383230" cy="1203689"/>
            </a:xfrm>
          </p:grpSpPr>
          <p:sp>
            <p:nvSpPr>
              <p:cNvPr id="36" name="Rounded Rectangle 35">
                <a:extLst>
                  <a:ext uri="{FF2B5EF4-FFF2-40B4-BE49-F238E27FC236}">
                    <a16:creationId xmlns:a16="http://schemas.microsoft.com/office/drawing/2014/main" id="{481A5F93-3413-A109-EE36-036D1D4F1A6B}"/>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37" name="Group 36">
                <a:extLst>
                  <a:ext uri="{FF2B5EF4-FFF2-40B4-BE49-F238E27FC236}">
                    <a16:creationId xmlns:a16="http://schemas.microsoft.com/office/drawing/2014/main" id="{C429D353-D6D0-B0CC-A3B9-76C8A93C7A5C}"/>
                  </a:ext>
                </a:extLst>
              </p:cNvPr>
              <p:cNvGrpSpPr/>
              <p:nvPr/>
            </p:nvGrpSpPr>
            <p:grpSpPr>
              <a:xfrm>
                <a:off x="8876538" y="5817494"/>
                <a:ext cx="2383230" cy="428784"/>
                <a:chOff x="7309207" y="5628449"/>
                <a:chExt cx="2383230" cy="428784"/>
              </a:xfrm>
            </p:grpSpPr>
            <p:sp>
              <p:nvSpPr>
                <p:cNvPr id="40" name="Rounded Rectangle 39">
                  <a:extLst>
                    <a:ext uri="{FF2B5EF4-FFF2-40B4-BE49-F238E27FC236}">
                      <a16:creationId xmlns:a16="http://schemas.microsoft.com/office/drawing/2014/main" id="{27A5AF9E-BE65-403A-FE47-9D1495A264B2}"/>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1" name="Rounded Rectangle 40">
                  <a:extLst>
                    <a:ext uri="{FF2B5EF4-FFF2-40B4-BE49-F238E27FC236}">
                      <a16:creationId xmlns:a16="http://schemas.microsoft.com/office/drawing/2014/main" id="{7C4B9624-F540-C530-D76F-B8FBEF14FD8B}"/>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38" name="Straight Connector 37">
                <a:extLst>
                  <a:ext uri="{FF2B5EF4-FFF2-40B4-BE49-F238E27FC236}">
                    <a16:creationId xmlns:a16="http://schemas.microsoft.com/office/drawing/2014/main" id="{FF30A8E7-58B5-0EAC-C57F-ACD2ED9BBF4A}"/>
                  </a:ext>
                </a:extLst>
              </p:cNvPr>
              <p:cNvCxnSpPr>
                <a:stCxn id="36" idx="2"/>
                <a:endCxn id="40"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B1066540-30D2-C315-1E8C-720802C6FC52}"/>
                  </a:ext>
                </a:extLst>
              </p:cNvPr>
              <p:cNvCxnSpPr>
                <a:cxnSpLocks/>
                <a:stCxn id="36" idx="2"/>
                <a:endCxn id="41"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5DD384D9-96DE-0476-D95A-7D0E2D9D6F92}"/>
                </a:ext>
              </a:extLst>
            </p:cNvPr>
            <p:cNvGrpSpPr/>
            <p:nvPr/>
          </p:nvGrpSpPr>
          <p:grpSpPr>
            <a:xfrm>
              <a:off x="5183215" y="3531159"/>
              <a:ext cx="2190917" cy="1203689"/>
              <a:chOff x="8876538" y="5042589"/>
              <a:chExt cx="2383230" cy="1203689"/>
            </a:xfrm>
          </p:grpSpPr>
          <p:sp>
            <p:nvSpPr>
              <p:cNvPr id="43" name="Rounded Rectangle 42">
                <a:extLst>
                  <a:ext uri="{FF2B5EF4-FFF2-40B4-BE49-F238E27FC236}">
                    <a16:creationId xmlns:a16="http://schemas.microsoft.com/office/drawing/2014/main" id="{A4260471-6DCE-E14B-F2B4-A573DC674367}"/>
                  </a:ext>
                </a:extLst>
              </p:cNvPr>
              <p:cNvSpPr/>
              <p:nvPr/>
            </p:nvSpPr>
            <p:spPr>
              <a:xfrm>
                <a:off x="9520623" y="504258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44" name="Group 43">
                <a:extLst>
                  <a:ext uri="{FF2B5EF4-FFF2-40B4-BE49-F238E27FC236}">
                    <a16:creationId xmlns:a16="http://schemas.microsoft.com/office/drawing/2014/main" id="{4F4344A7-B577-B5D1-556B-735927E85B4D}"/>
                  </a:ext>
                </a:extLst>
              </p:cNvPr>
              <p:cNvGrpSpPr/>
              <p:nvPr/>
            </p:nvGrpSpPr>
            <p:grpSpPr>
              <a:xfrm>
                <a:off x="8876538" y="5817494"/>
                <a:ext cx="2383230" cy="428784"/>
                <a:chOff x="7309207" y="5628449"/>
                <a:chExt cx="2383230" cy="428784"/>
              </a:xfrm>
            </p:grpSpPr>
            <p:sp>
              <p:nvSpPr>
                <p:cNvPr id="47" name="Rounded Rectangle 46">
                  <a:extLst>
                    <a:ext uri="{FF2B5EF4-FFF2-40B4-BE49-F238E27FC236}">
                      <a16:creationId xmlns:a16="http://schemas.microsoft.com/office/drawing/2014/main" id="{F88478D5-7A1A-532C-C696-CCA84D86B38A}"/>
                    </a:ext>
                  </a:extLst>
                </p:cNvPr>
                <p:cNvSpPr/>
                <p:nvPr/>
              </p:nvSpPr>
              <p:spPr>
                <a:xfrm>
                  <a:off x="7309207" y="5628449"/>
                  <a:ext cx="893852"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48" name="Rounded Rectangle 47">
                  <a:extLst>
                    <a:ext uri="{FF2B5EF4-FFF2-40B4-BE49-F238E27FC236}">
                      <a16:creationId xmlns:a16="http://schemas.microsoft.com/office/drawing/2014/main" id="{0DEF012F-2B78-5454-633E-C7D492DD2A2F}"/>
                    </a:ext>
                  </a:extLst>
                </p:cNvPr>
                <p:cNvSpPr/>
                <p:nvPr/>
              </p:nvSpPr>
              <p:spPr>
                <a:xfrm>
                  <a:off x="8532083" y="5628600"/>
                  <a:ext cx="1160354" cy="4286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45" name="Straight Connector 44">
                <a:extLst>
                  <a:ext uri="{FF2B5EF4-FFF2-40B4-BE49-F238E27FC236}">
                    <a16:creationId xmlns:a16="http://schemas.microsoft.com/office/drawing/2014/main" id="{A2FFEC65-BC52-0982-8EFA-E9717F344194}"/>
                  </a:ext>
                </a:extLst>
              </p:cNvPr>
              <p:cNvCxnSpPr>
                <a:stCxn id="43" idx="2"/>
                <a:endCxn id="47" idx="0"/>
              </p:cNvCxnSpPr>
              <p:nvPr/>
            </p:nvCxnSpPr>
            <p:spPr>
              <a:xfrm flipH="1">
                <a:off x="9323464" y="5471222"/>
                <a:ext cx="644085" cy="3462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403F7D4-C053-A45A-A2AA-7BAFC6FE46ED}"/>
                  </a:ext>
                </a:extLst>
              </p:cNvPr>
              <p:cNvCxnSpPr>
                <a:cxnSpLocks/>
                <a:stCxn id="43" idx="2"/>
                <a:endCxn id="48" idx="0"/>
              </p:cNvCxnSpPr>
              <p:nvPr/>
            </p:nvCxnSpPr>
            <p:spPr>
              <a:xfrm>
                <a:off x="9967549" y="5471222"/>
                <a:ext cx="712042" cy="346423"/>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Bent Arrow 49">
            <a:extLst>
              <a:ext uri="{FF2B5EF4-FFF2-40B4-BE49-F238E27FC236}">
                <a16:creationId xmlns:a16="http://schemas.microsoft.com/office/drawing/2014/main" id="{67A04D13-7C6F-D556-937E-79846ACF4E9C}"/>
              </a:ext>
            </a:extLst>
          </p:cNvPr>
          <p:cNvSpPr/>
          <p:nvPr/>
        </p:nvSpPr>
        <p:spPr>
          <a:xfrm rot="10800000" flipH="1">
            <a:off x="2871043" y="5105683"/>
            <a:ext cx="3969729" cy="1507364"/>
          </a:xfrm>
          <a:prstGeom prst="ben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1" name="TextBox 50">
            <a:extLst>
              <a:ext uri="{FF2B5EF4-FFF2-40B4-BE49-F238E27FC236}">
                <a16:creationId xmlns:a16="http://schemas.microsoft.com/office/drawing/2014/main" id="{A9AA1D9D-9C80-B604-6C77-1175E3F166B0}"/>
              </a:ext>
            </a:extLst>
          </p:cNvPr>
          <p:cNvSpPr txBox="1"/>
          <p:nvPr/>
        </p:nvSpPr>
        <p:spPr>
          <a:xfrm>
            <a:off x="3344623" y="6044527"/>
            <a:ext cx="1228863" cy="369332"/>
          </a:xfrm>
          <a:prstGeom prst="rect">
            <a:avLst/>
          </a:prstGeom>
          <a:noFill/>
        </p:spPr>
        <p:txBody>
          <a:bodyPr wrap="none" rtlCol="0">
            <a:spAutoFit/>
          </a:bodyPr>
          <a:lstStyle/>
          <a:p>
            <a:r>
              <a:rPr lang="en-GB" b="1" dirty="0">
                <a:solidFill>
                  <a:schemeClr val="bg1"/>
                </a:solidFill>
              </a:rPr>
              <a:t>Aggregate</a:t>
            </a:r>
          </a:p>
        </p:txBody>
      </p:sp>
      <p:grpSp>
        <p:nvGrpSpPr>
          <p:cNvPr id="53" name="Group 52">
            <a:extLst>
              <a:ext uri="{FF2B5EF4-FFF2-40B4-BE49-F238E27FC236}">
                <a16:creationId xmlns:a16="http://schemas.microsoft.com/office/drawing/2014/main" id="{91339007-F940-29DB-32A5-7EF8A417D4AB}"/>
              </a:ext>
            </a:extLst>
          </p:cNvPr>
          <p:cNvGrpSpPr/>
          <p:nvPr/>
        </p:nvGrpSpPr>
        <p:grpSpPr>
          <a:xfrm>
            <a:off x="7723323" y="5283961"/>
            <a:ext cx="2190917" cy="1203689"/>
            <a:chOff x="8876538" y="5042589"/>
            <a:chExt cx="2383230" cy="1203689"/>
          </a:xfrm>
          <a:solidFill>
            <a:schemeClr val="accent4"/>
          </a:solidFill>
        </p:grpSpPr>
        <p:sp>
          <p:nvSpPr>
            <p:cNvPr id="71" name="Rounded Rectangle 70">
              <a:extLst>
                <a:ext uri="{FF2B5EF4-FFF2-40B4-BE49-F238E27FC236}">
                  <a16:creationId xmlns:a16="http://schemas.microsoft.com/office/drawing/2014/main" id="{8A8F37AC-93BA-2ECD-BDBC-DB52C498AC97}"/>
                </a:ext>
              </a:extLst>
            </p:cNvPr>
            <p:cNvSpPr/>
            <p:nvPr/>
          </p:nvSpPr>
          <p:spPr>
            <a:xfrm>
              <a:off x="9520623" y="504258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root</a:t>
              </a:r>
            </a:p>
          </p:txBody>
        </p:sp>
        <p:grpSp>
          <p:nvGrpSpPr>
            <p:cNvPr id="72" name="Group 71">
              <a:extLst>
                <a:ext uri="{FF2B5EF4-FFF2-40B4-BE49-F238E27FC236}">
                  <a16:creationId xmlns:a16="http://schemas.microsoft.com/office/drawing/2014/main" id="{02FEE439-63A9-9ED3-CBB9-DCE666E559B2}"/>
                </a:ext>
              </a:extLst>
            </p:cNvPr>
            <p:cNvGrpSpPr/>
            <p:nvPr/>
          </p:nvGrpSpPr>
          <p:grpSpPr>
            <a:xfrm>
              <a:off x="8876538" y="5817494"/>
              <a:ext cx="2383230" cy="428784"/>
              <a:chOff x="7309207" y="5628449"/>
              <a:chExt cx="2383230" cy="428784"/>
            </a:xfrm>
            <a:grpFill/>
          </p:grpSpPr>
          <p:sp>
            <p:nvSpPr>
              <p:cNvPr id="75" name="Rounded Rectangle 74">
                <a:extLst>
                  <a:ext uri="{FF2B5EF4-FFF2-40B4-BE49-F238E27FC236}">
                    <a16:creationId xmlns:a16="http://schemas.microsoft.com/office/drawing/2014/main" id="{D90B78A9-4B86-9B60-1AC7-61CEB1AFDD5A}"/>
                  </a:ext>
                </a:extLst>
              </p:cNvPr>
              <p:cNvSpPr/>
              <p:nvPr/>
            </p:nvSpPr>
            <p:spPr>
              <a:xfrm>
                <a:off x="7309207" y="5628449"/>
                <a:ext cx="893852"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Avian</a:t>
                </a:r>
              </a:p>
            </p:txBody>
          </p:sp>
          <p:sp>
            <p:nvSpPr>
              <p:cNvPr id="76" name="Rounded Rectangle 75">
                <a:extLst>
                  <a:ext uri="{FF2B5EF4-FFF2-40B4-BE49-F238E27FC236}">
                    <a16:creationId xmlns:a16="http://schemas.microsoft.com/office/drawing/2014/main" id="{99D14A45-422A-2134-F2C1-BBFC63C741A3}"/>
                  </a:ext>
                </a:extLst>
              </p:cNvPr>
              <p:cNvSpPr/>
              <p:nvPr/>
            </p:nvSpPr>
            <p:spPr>
              <a:xfrm>
                <a:off x="8532083" y="5628600"/>
                <a:ext cx="1160354" cy="428633"/>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Mammal</a:t>
                </a:r>
              </a:p>
            </p:txBody>
          </p:sp>
        </p:grpSp>
        <p:cxnSp>
          <p:nvCxnSpPr>
            <p:cNvPr id="73" name="Straight Connector 72">
              <a:extLst>
                <a:ext uri="{FF2B5EF4-FFF2-40B4-BE49-F238E27FC236}">
                  <a16:creationId xmlns:a16="http://schemas.microsoft.com/office/drawing/2014/main" id="{5D5BCF08-CCC3-DBB8-E2D9-06D0CFC72E1A}"/>
                </a:ext>
              </a:extLst>
            </p:cNvPr>
            <p:cNvCxnSpPr>
              <a:stCxn id="71" idx="2"/>
              <a:endCxn id="75" idx="0"/>
            </p:cNvCxnSpPr>
            <p:nvPr/>
          </p:nvCxnSpPr>
          <p:spPr>
            <a:xfrm flipH="1">
              <a:off x="9323464" y="5471222"/>
              <a:ext cx="644085" cy="346272"/>
            </a:xfrm>
            <a:prstGeom prst="line">
              <a:avLst/>
            </a:prstGeom>
            <a:grpFill/>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A4163BB3-EBCB-FAC8-7C75-2487725D0C3C}"/>
                </a:ext>
              </a:extLst>
            </p:cNvPr>
            <p:cNvCxnSpPr>
              <a:cxnSpLocks/>
              <a:stCxn id="71" idx="2"/>
              <a:endCxn id="76" idx="0"/>
            </p:cNvCxnSpPr>
            <p:nvPr/>
          </p:nvCxnSpPr>
          <p:spPr>
            <a:xfrm>
              <a:off x="9967549" y="5471222"/>
              <a:ext cx="712042" cy="346423"/>
            </a:xfrm>
            <a:prstGeom prst="line">
              <a:avLst/>
            </a:prstGeom>
            <a:grpFill/>
          </p:spPr>
          <p:style>
            <a:lnRef idx="2">
              <a:schemeClr val="accent1"/>
            </a:lnRef>
            <a:fillRef idx="0">
              <a:schemeClr val="accent1"/>
            </a:fillRef>
            <a:effectRef idx="1">
              <a:schemeClr val="accent1"/>
            </a:effectRef>
            <a:fontRef idx="minor">
              <a:schemeClr val="tx1"/>
            </a:fontRef>
          </p:style>
        </p:cxnSp>
      </p:grpSp>
      <p:sp>
        <p:nvSpPr>
          <p:cNvPr id="77" name="TextBox 76">
            <a:extLst>
              <a:ext uri="{FF2B5EF4-FFF2-40B4-BE49-F238E27FC236}">
                <a16:creationId xmlns:a16="http://schemas.microsoft.com/office/drawing/2014/main" id="{57DCB27F-8EA0-3080-A635-9044082C3E11}"/>
              </a:ext>
            </a:extLst>
          </p:cNvPr>
          <p:cNvSpPr txBox="1"/>
          <p:nvPr/>
        </p:nvSpPr>
        <p:spPr>
          <a:xfrm>
            <a:off x="9169244" y="4613150"/>
            <a:ext cx="2190917" cy="707886"/>
          </a:xfrm>
          <a:prstGeom prst="rect">
            <a:avLst/>
          </a:prstGeom>
          <a:noFill/>
        </p:spPr>
        <p:txBody>
          <a:bodyPr wrap="square" rtlCol="0">
            <a:spAutoFit/>
          </a:bodyPr>
          <a:lstStyle/>
          <a:p>
            <a:pPr algn="ctr"/>
            <a:r>
              <a:rPr lang="en-GB" sz="2000" dirty="0"/>
              <a:t>Validate using the remaining 10 </a:t>
            </a:r>
            <a:r>
              <a:rPr lang="en-GB" sz="2000" dirty="0" err="1"/>
              <a:t>seqs</a:t>
            </a:r>
            <a:endParaRPr lang="en-GB" sz="2000" dirty="0"/>
          </a:p>
        </p:txBody>
      </p:sp>
      <p:sp>
        <p:nvSpPr>
          <p:cNvPr id="79" name="Circular Arrow 78">
            <a:extLst>
              <a:ext uri="{FF2B5EF4-FFF2-40B4-BE49-F238E27FC236}">
                <a16:creationId xmlns:a16="http://schemas.microsoft.com/office/drawing/2014/main" id="{5A8A9D5E-7FD9-AF5E-C4AB-0F79F69E2371}"/>
              </a:ext>
            </a:extLst>
          </p:cNvPr>
          <p:cNvSpPr/>
          <p:nvPr/>
        </p:nvSpPr>
        <p:spPr>
          <a:xfrm rot="9056372">
            <a:off x="9101508" y="4740477"/>
            <a:ext cx="921243" cy="1086967"/>
          </a:xfrm>
          <a:prstGeom prst="circularArrow">
            <a:avLst>
              <a:gd name="adj1" fmla="val 12500"/>
              <a:gd name="adj2" fmla="val 1142319"/>
              <a:gd name="adj3" fmla="val 20457681"/>
              <a:gd name="adj4" fmla="val 12488659"/>
              <a:gd name="adj5" fmla="val 1250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1" name="Straight Connector 80">
            <a:extLst>
              <a:ext uri="{FF2B5EF4-FFF2-40B4-BE49-F238E27FC236}">
                <a16:creationId xmlns:a16="http://schemas.microsoft.com/office/drawing/2014/main" id="{8D9179DB-07D4-19E2-C7E3-50DFED831F2E}"/>
              </a:ext>
            </a:extLst>
          </p:cNvPr>
          <p:cNvCxnSpPr/>
          <p:nvPr/>
        </p:nvCxnSpPr>
        <p:spPr>
          <a:xfrm flipV="1">
            <a:off x="2483708" y="2990335"/>
            <a:ext cx="0" cy="1622815"/>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623BD51C-2757-2DD5-3FC2-EDE0BD8FDA7E}"/>
              </a:ext>
            </a:extLst>
          </p:cNvPr>
          <p:cNvCxnSpPr/>
          <p:nvPr/>
        </p:nvCxnSpPr>
        <p:spPr>
          <a:xfrm flipV="1">
            <a:off x="5008605" y="2990335"/>
            <a:ext cx="0" cy="16228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051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09A33BA-F56C-D3E8-38B2-ED363C4B18A6}"/>
              </a:ext>
            </a:extLst>
          </p:cNvPr>
          <p:cNvPicPr>
            <a:picLocks noChangeAspect="1"/>
          </p:cNvPicPr>
          <p:nvPr/>
        </p:nvPicPr>
        <p:blipFill>
          <a:blip r:embed="rId3"/>
          <a:stretch>
            <a:fillRect/>
          </a:stretch>
        </p:blipFill>
        <p:spPr>
          <a:xfrm>
            <a:off x="158750" y="12700"/>
            <a:ext cx="11896572" cy="6845300"/>
          </a:xfrm>
          <a:prstGeom prst="rect">
            <a:avLst/>
          </a:prstGeom>
        </p:spPr>
      </p:pic>
    </p:spTree>
    <p:extLst>
      <p:ext uri="{BB962C8B-B14F-4D97-AF65-F5344CB8AC3E}">
        <p14:creationId xmlns:p14="http://schemas.microsoft.com/office/powerpoint/2010/main" val="133435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B58DD65-A659-7C42-6EED-78FCBA7F5DBB}"/>
              </a:ext>
            </a:extLst>
          </p:cNvPr>
          <p:cNvGrpSpPr/>
          <p:nvPr/>
        </p:nvGrpSpPr>
        <p:grpSpPr>
          <a:xfrm>
            <a:off x="395417" y="4396411"/>
            <a:ext cx="11495941" cy="2267300"/>
            <a:chOff x="758286" y="4559697"/>
            <a:chExt cx="9678737" cy="1908900"/>
          </a:xfrm>
        </p:grpSpPr>
        <p:pic>
          <p:nvPicPr>
            <p:cNvPr id="15" name="Picture 14">
              <a:extLst>
                <a:ext uri="{FF2B5EF4-FFF2-40B4-BE49-F238E27FC236}">
                  <a16:creationId xmlns:a16="http://schemas.microsoft.com/office/drawing/2014/main" id="{33C4DE9B-00EC-CB7B-6B36-9B0649E7523D}"/>
                </a:ext>
              </a:extLst>
            </p:cNvPr>
            <p:cNvPicPr>
              <a:picLocks noChangeAspect="1"/>
            </p:cNvPicPr>
            <p:nvPr/>
          </p:nvPicPr>
          <p:blipFill>
            <a:blip r:embed="rId3"/>
            <a:srcRect l="5873" t="8956" r="64932" b="69120"/>
            <a:stretch/>
          </p:blipFill>
          <p:spPr>
            <a:xfrm>
              <a:off x="758286" y="4559697"/>
              <a:ext cx="3597081" cy="1908900"/>
            </a:xfrm>
            <a:prstGeom prst="rect">
              <a:avLst/>
            </a:prstGeom>
          </p:spPr>
        </p:pic>
        <p:sp>
          <p:nvSpPr>
            <p:cNvPr id="17" name="TextBox 16">
              <a:extLst>
                <a:ext uri="{FF2B5EF4-FFF2-40B4-BE49-F238E27FC236}">
                  <a16:creationId xmlns:a16="http://schemas.microsoft.com/office/drawing/2014/main" id="{8A028D09-32BF-E800-8F31-4352C946AB06}"/>
                </a:ext>
              </a:extLst>
            </p:cNvPr>
            <p:cNvSpPr txBox="1"/>
            <p:nvPr/>
          </p:nvSpPr>
          <p:spPr>
            <a:xfrm>
              <a:off x="5250361" y="4992364"/>
              <a:ext cx="2192027" cy="1200329"/>
            </a:xfrm>
            <a:prstGeom prst="rect">
              <a:avLst/>
            </a:prstGeom>
            <a:noFill/>
          </p:spPr>
          <p:txBody>
            <a:bodyPr wrap="square" rtlCol="0">
              <a:spAutoFit/>
            </a:bodyPr>
            <a:lstStyle/>
            <a:p>
              <a:r>
                <a:rPr lang="en-GB" dirty="0"/>
                <a:t>Feed H1N1 test data into Stack</a:t>
              </a:r>
              <a:r>
                <a:rPr lang="en-GB" baseline="-25000" dirty="0"/>
                <a:t>1</a:t>
              </a:r>
              <a:r>
                <a:rPr lang="en-GB" dirty="0"/>
                <a:t> model to assess model competency</a:t>
              </a:r>
            </a:p>
          </p:txBody>
        </p:sp>
        <p:cxnSp>
          <p:nvCxnSpPr>
            <p:cNvPr id="19" name="Straight Arrow Connector 18">
              <a:extLst>
                <a:ext uri="{FF2B5EF4-FFF2-40B4-BE49-F238E27FC236}">
                  <a16:creationId xmlns:a16="http://schemas.microsoft.com/office/drawing/2014/main" id="{EA112E75-B2D6-6D6A-63AC-D3CE79E312F8}"/>
                </a:ext>
              </a:extLst>
            </p:cNvPr>
            <p:cNvCxnSpPr>
              <a:cxnSpLocks/>
            </p:cNvCxnSpPr>
            <p:nvPr/>
          </p:nvCxnSpPr>
          <p:spPr>
            <a:xfrm>
              <a:off x="4401056" y="5374051"/>
              <a:ext cx="814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C09C5479-2315-586F-181E-AD1CFBC6AE71}"/>
                </a:ext>
              </a:extLst>
            </p:cNvPr>
            <p:cNvSpPr txBox="1"/>
            <p:nvPr/>
          </p:nvSpPr>
          <p:spPr>
            <a:xfrm>
              <a:off x="8129307" y="5130863"/>
              <a:ext cx="2307716" cy="923330"/>
            </a:xfrm>
            <a:prstGeom prst="rect">
              <a:avLst/>
            </a:prstGeom>
            <a:noFill/>
          </p:spPr>
          <p:txBody>
            <a:bodyPr wrap="square" rtlCol="0">
              <a:spAutoFit/>
            </a:bodyPr>
            <a:lstStyle/>
            <a:p>
              <a:r>
                <a:rPr lang="en-GB" dirty="0"/>
                <a:t>Repeat for each of the 25 selected subtypes</a:t>
              </a:r>
            </a:p>
          </p:txBody>
        </p:sp>
        <p:cxnSp>
          <p:nvCxnSpPr>
            <p:cNvPr id="21" name="Straight Arrow Connector 20">
              <a:extLst>
                <a:ext uri="{FF2B5EF4-FFF2-40B4-BE49-F238E27FC236}">
                  <a16:creationId xmlns:a16="http://schemas.microsoft.com/office/drawing/2014/main" id="{F74F06AA-94D2-F6ED-4EAE-BE03F4C3FF59}"/>
                </a:ext>
              </a:extLst>
            </p:cNvPr>
            <p:cNvCxnSpPr>
              <a:cxnSpLocks/>
            </p:cNvCxnSpPr>
            <p:nvPr/>
          </p:nvCxnSpPr>
          <p:spPr>
            <a:xfrm>
              <a:off x="7130240" y="5374051"/>
              <a:ext cx="9701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2" name="Picture 11">
            <a:extLst>
              <a:ext uri="{FF2B5EF4-FFF2-40B4-BE49-F238E27FC236}">
                <a16:creationId xmlns:a16="http://schemas.microsoft.com/office/drawing/2014/main" id="{4E17EEBE-07CD-D806-8AF3-ECE0BD121697}"/>
              </a:ext>
            </a:extLst>
          </p:cNvPr>
          <p:cNvPicPr>
            <a:picLocks noChangeAspect="1"/>
          </p:cNvPicPr>
          <p:nvPr/>
        </p:nvPicPr>
        <p:blipFill>
          <a:blip r:embed="rId4"/>
          <a:srcRect l="6664" b="50166"/>
          <a:stretch/>
        </p:blipFill>
        <p:spPr>
          <a:xfrm>
            <a:off x="0" y="444845"/>
            <a:ext cx="12192000" cy="3810480"/>
          </a:xfrm>
          <a:prstGeom prst="rect">
            <a:avLst/>
          </a:prstGeom>
        </p:spPr>
      </p:pic>
    </p:spTree>
    <p:extLst>
      <p:ext uri="{BB962C8B-B14F-4D97-AF65-F5344CB8AC3E}">
        <p14:creationId xmlns:p14="http://schemas.microsoft.com/office/powerpoint/2010/main" val="40368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17E3-FCFE-45F2-62C1-AF4F41846959}"/>
              </a:ext>
            </a:extLst>
          </p:cNvPr>
          <p:cNvSpPr>
            <a:spLocks noGrp="1"/>
          </p:cNvSpPr>
          <p:nvPr>
            <p:ph type="title"/>
          </p:nvPr>
        </p:nvSpPr>
        <p:spPr/>
        <p:txBody>
          <a:bodyPr/>
          <a:lstStyle/>
          <a:p>
            <a:r>
              <a:rPr lang="en-GB" dirty="0"/>
              <a:t>Machine Learning Models </a:t>
            </a:r>
          </a:p>
        </p:txBody>
      </p:sp>
      <p:sp>
        <p:nvSpPr>
          <p:cNvPr id="3" name="Content Placeholder 2">
            <a:extLst>
              <a:ext uri="{FF2B5EF4-FFF2-40B4-BE49-F238E27FC236}">
                <a16:creationId xmlns:a16="http://schemas.microsoft.com/office/drawing/2014/main" id="{F55D7599-0757-9EE2-68BC-59EFD63809D4}"/>
              </a:ext>
            </a:extLst>
          </p:cNvPr>
          <p:cNvSpPr>
            <a:spLocks noGrp="1"/>
          </p:cNvSpPr>
          <p:nvPr>
            <p:ph idx="1"/>
          </p:nvPr>
        </p:nvSpPr>
        <p:spPr/>
        <p:txBody>
          <a:bodyPr/>
          <a:lstStyle/>
          <a:p>
            <a:r>
              <a:rPr lang="en-GB" dirty="0"/>
              <a:t>Holding out each subtype allows us to create models and then validate those models by predicting on the held-out data</a:t>
            </a:r>
          </a:p>
          <a:p>
            <a:pPr marL="0" indent="0">
              <a:buNone/>
            </a:pPr>
            <a:endParaRPr lang="en-GB" dirty="0"/>
          </a:p>
          <a:p>
            <a:r>
              <a:rPr lang="en-GB" dirty="0"/>
              <a:t>Segment</a:t>
            </a:r>
            <a:r>
              <a:rPr lang="en-GB" baseline="-25000" dirty="0"/>
              <a:t>[1-8]</a:t>
            </a:r>
            <a:r>
              <a:rPr lang="en-GB" dirty="0"/>
              <a:t> • Feature</a:t>
            </a:r>
            <a:r>
              <a:rPr lang="en-GB" baseline="-25000" dirty="0"/>
              <a:t>[1-6]</a:t>
            </a:r>
            <a:r>
              <a:rPr lang="en-GB" dirty="0"/>
              <a:t> • Subtype</a:t>
            </a:r>
            <a:r>
              <a:rPr lang="en-GB" baseline="-25000" dirty="0"/>
              <a:t>[1-25]</a:t>
            </a:r>
            <a:r>
              <a:rPr lang="en-GB" dirty="0"/>
              <a:t> • Class</a:t>
            </a:r>
            <a:r>
              <a:rPr lang="en-GB" baseline="-25000" dirty="0"/>
              <a:t>[1-2]</a:t>
            </a:r>
          </a:p>
          <a:p>
            <a:pPr lvl="1"/>
            <a:r>
              <a:rPr lang="en-GB" dirty="0"/>
              <a:t>1200 two-class models (Avian/Mammalian)</a:t>
            </a:r>
          </a:p>
          <a:p>
            <a:pPr lvl="1"/>
            <a:r>
              <a:rPr lang="en-GB" dirty="0"/>
              <a:t>1200 multi-class models (Avian/Bat/Dog/Horse/Human/Pig)</a:t>
            </a:r>
          </a:p>
          <a:p>
            <a:r>
              <a:rPr lang="en-GB" dirty="0"/>
              <a:t>Compile the feature models together to combine their predictions</a:t>
            </a:r>
          </a:p>
          <a:p>
            <a:pPr lvl="1"/>
            <a:r>
              <a:rPr lang="en-GB" dirty="0"/>
              <a:t>200 two-class stacks</a:t>
            </a:r>
          </a:p>
          <a:p>
            <a:pPr lvl="1"/>
            <a:r>
              <a:rPr lang="en-GB" dirty="0"/>
              <a:t>200 multi-class stacks</a:t>
            </a:r>
          </a:p>
          <a:p>
            <a:pPr lvl="1"/>
            <a:endParaRPr lang="en-GB" dirty="0"/>
          </a:p>
        </p:txBody>
      </p:sp>
    </p:spTree>
    <p:extLst>
      <p:ext uri="{BB962C8B-B14F-4D97-AF65-F5344CB8AC3E}">
        <p14:creationId xmlns:p14="http://schemas.microsoft.com/office/powerpoint/2010/main" val="291790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6792D-1984-4748-40FC-BB58BB0823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9F4CDDE-0561-EC66-F4F9-AC6B24C3D16A}"/>
              </a:ext>
            </a:extLst>
          </p:cNvPr>
          <p:cNvPicPr>
            <a:picLocks noChangeAspect="1"/>
          </p:cNvPicPr>
          <p:nvPr/>
        </p:nvPicPr>
        <p:blipFill>
          <a:blip r:embed="rId2"/>
          <a:srcRect r="49951"/>
          <a:stretch/>
        </p:blipFill>
        <p:spPr>
          <a:xfrm>
            <a:off x="158751" y="664025"/>
            <a:ext cx="5387546" cy="6193975"/>
          </a:xfrm>
          <a:prstGeom prst="rect">
            <a:avLst/>
          </a:prstGeom>
        </p:spPr>
      </p:pic>
      <p:sp>
        <p:nvSpPr>
          <p:cNvPr id="7" name="TextBox 6">
            <a:extLst>
              <a:ext uri="{FF2B5EF4-FFF2-40B4-BE49-F238E27FC236}">
                <a16:creationId xmlns:a16="http://schemas.microsoft.com/office/drawing/2014/main" id="{2B4E01CB-121A-BBD8-3633-504661EA9EA1}"/>
              </a:ext>
            </a:extLst>
          </p:cNvPr>
          <p:cNvSpPr txBox="1"/>
          <p:nvPr/>
        </p:nvSpPr>
        <p:spPr>
          <a:xfrm>
            <a:off x="1461823" y="140804"/>
            <a:ext cx="2781402" cy="523220"/>
          </a:xfrm>
          <a:prstGeom prst="rect">
            <a:avLst/>
          </a:prstGeom>
          <a:noFill/>
        </p:spPr>
        <p:txBody>
          <a:bodyPr wrap="none" rtlCol="0">
            <a:spAutoFit/>
          </a:bodyPr>
          <a:lstStyle/>
          <a:p>
            <a:r>
              <a:rPr lang="en-GB" sz="2800" dirty="0"/>
              <a:t>Two-class Model</a:t>
            </a:r>
          </a:p>
        </p:txBody>
      </p:sp>
      <p:grpSp>
        <p:nvGrpSpPr>
          <p:cNvPr id="9" name="Group 8">
            <a:extLst>
              <a:ext uri="{FF2B5EF4-FFF2-40B4-BE49-F238E27FC236}">
                <a16:creationId xmlns:a16="http://schemas.microsoft.com/office/drawing/2014/main" id="{A8C28D81-3F3E-DCB3-8DD2-D63987828FAF}"/>
              </a:ext>
            </a:extLst>
          </p:cNvPr>
          <p:cNvGrpSpPr/>
          <p:nvPr/>
        </p:nvGrpSpPr>
        <p:grpSpPr>
          <a:xfrm>
            <a:off x="5535828" y="158039"/>
            <a:ext cx="5387546" cy="6699960"/>
            <a:chOff x="5535828" y="158039"/>
            <a:chExt cx="5387546" cy="6699960"/>
          </a:xfrm>
        </p:grpSpPr>
        <p:pic>
          <p:nvPicPr>
            <p:cNvPr id="6" name="Picture 5">
              <a:extLst>
                <a:ext uri="{FF2B5EF4-FFF2-40B4-BE49-F238E27FC236}">
                  <a16:creationId xmlns:a16="http://schemas.microsoft.com/office/drawing/2014/main" id="{24B8EFE1-7F0B-7CE8-B23F-707D762B1D5F}"/>
                </a:ext>
              </a:extLst>
            </p:cNvPr>
            <p:cNvPicPr>
              <a:picLocks noChangeAspect="1"/>
            </p:cNvPicPr>
            <p:nvPr/>
          </p:nvPicPr>
          <p:blipFill>
            <a:blip r:embed="rId2"/>
            <a:srcRect l="49951"/>
            <a:stretch/>
          </p:blipFill>
          <p:spPr>
            <a:xfrm>
              <a:off x="5535828" y="664024"/>
              <a:ext cx="5387546" cy="6193975"/>
            </a:xfrm>
            <a:prstGeom prst="rect">
              <a:avLst/>
            </a:prstGeom>
          </p:spPr>
        </p:pic>
        <p:sp>
          <p:nvSpPr>
            <p:cNvPr id="8" name="TextBox 7">
              <a:extLst>
                <a:ext uri="{FF2B5EF4-FFF2-40B4-BE49-F238E27FC236}">
                  <a16:creationId xmlns:a16="http://schemas.microsoft.com/office/drawing/2014/main" id="{0A3639DC-24A5-28E0-A461-11607A8377BB}"/>
                </a:ext>
              </a:extLst>
            </p:cNvPr>
            <p:cNvSpPr txBox="1"/>
            <p:nvPr/>
          </p:nvSpPr>
          <p:spPr>
            <a:xfrm>
              <a:off x="6761515" y="158039"/>
              <a:ext cx="2946640" cy="523220"/>
            </a:xfrm>
            <a:prstGeom prst="rect">
              <a:avLst/>
            </a:prstGeom>
            <a:noFill/>
          </p:spPr>
          <p:txBody>
            <a:bodyPr wrap="none" rtlCol="0">
              <a:spAutoFit/>
            </a:bodyPr>
            <a:lstStyle/>
            <a:p>
              <a:r>
                <a:rPr lang="en-GB" sz="2800" dirty="0"/>
                <a:t>Multi-class Model</a:t>
              </a:r>
            </a:p>
          </p:txBody>
        </p:sp>
      </p:grpSp>
      <p:sp>
        <p:nvSpPr>
          <p:cNvPr id="10" name="TextBox 9">
            <a:extLst>
              <a:ext uri="{FF2B5EF4-FFF2-40B4-BE49-F238E27FC236}">
                <a16:creationId xmlns:a16="http://schemas.microsoft.com/office/drawing/2014/main" id="{F644B78E-AE85-4A48-E1C3-23B7689D0620}"/>
              </a:ext>
            </a:extLst>
          </p:cNvPr>
          <p:cNvSpPr txBox="1"/>
          <p:nvPr/>
        </p:nvSpPr>
        <p:spPr>
          <a:xfrm>
            <a:off x="9257717" y="4275438"/>
            <a:ext cx="2946640" cy="2554545"/>
          </a:xfrm>
          <a:prstGeom prst="rect">
            <a:avLst/>
          </a:prstGeom>
          <a:noFill/>
        </p:spPr>
        <p:txBody>
          <a:bodyPr wrap="square" rtlCol="0">
            <a:spAutoFit/>
          </a:bodyPr>
          <a:lstStyle/>
          <a:p>
            <a:r>
              <a:rPr lang="en-GB" sz="2000" dirty="0"/>
              <a:t>“Importance” (y-axis) is an internal metric within the model stacking process that describes how much of the variation can be explained by each composite model</a:t>
            </a:r>
          </a:p>
        </p:txBody>
      </p:sp>
    </p:spTree>
    <p:extLst>
      <p:ext uri="{BB962C8B-B14F-4D97-AF65-F5344CB8AC3E}">
        <p14:creationId xmlns:p14="http://schemas.microsoft.com/office/powerpoint/2010/main" val="259018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1102</TotalTime>
  <Words>636</Words>
  <Application>Microsoft Macintosh PowerPoint</Application>
  <PresentationFormat>Widescreen</PresentationFormat>
  <Paragraphs>93</Paragraphs>
  <Slides>11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roboto</vt:lpstr>
      <vt:lpstr>Office Theme</vt:lpstr>
      <vt:lpstr> Machine Learning Meets Phylodynamics</vt:lpstr>
      <vt:lpstr>Intro</vt:lpstr>
      <vt:lpstr>Why Double the Analysis?</vt:lpstr>
      <vt:lpstr>Machine Learning Models</vt:lpstr>
      <vt:lpstr>Random Forests</vt:lpstr>
      <vt:lpstr>PowerPoint Presentation</vt:lpstr>
      <vt:lpstr>PowerPoint Presentation</vt:lpstr>
      <vt:lpstr>Machine Learning Models </vt:lpstr>
      <vt:lpstr>PowerPoint Presentation</vt:lpstr>
      <vt:lpstr>Phylogenetics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Jordan Bone (PGR)</dc:creator>
  <cp:lastModifiedBy>Jordan Bone (PGR)</cp:lastModifiedBy>
  <cp:revision>44</cp:revision>
  <dcterms:created xsi:type="dcterms:W3CDTF">2024-12-11T09:23:09Z</dcterms:created>
  <dcterms:modified xsi:type="dcterms:W3CDTF">2025-02-24T14:27:45Z</dcterms:modified>
</cp:coreProperties>
</file>